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Lst>
  <p:sldSz cx="18288000" cy="10287000"/>
  <p:notesSz cx="6858000" cy="9144000"/>
  <p:embeddedFontLst>
    <p:embeddedFont>
      <p:font typeface="Aileron" panose="020B0604020202020204" charset="0"/>
      <p:regular r:id="rId38"/>
    </p:embeddedFont>
    <p:embeddedFont>
      <p:font typeface="Aileron Bold" panose="020B0604020202020204" charset="0"/>
      <p:regular r:id="rId39"/>
    </p:embeddedFont>
    <p:embeddedFont>
      <p:font typeface="Montaser Arabic Bold" panose="020B0604020202020204" charset="-78"/>
      <p:regular r:id="rId40"/>
    </p:embeddedFont>
    <p:embeddedFont>
      <p:font typeface="Montaser Arabic Semi-Bold" panose="020B0604020202020204" charset="-78"/>
      <p:regular r:id="rId41"/>
    </p:embeddedFont>
    <p:embeddedFont>
      <p:font typeface="Montserrat" panose="00000500000000000000" pitchFamily="2" charset="0"/>
      <p:regular r:id="rId42"/>
    </p:embeddedFont>
    <p:embeddedFont>
      <p:font typeface="Montserrat Bold" panose="00000800000000000000" charset="0"/>
      <p:regular r:id="rId43"/>
    </p:embeddedFont>
    <p:embeddedFont>
      <p:font typeface="Montserrat Semi-Bold" panose="020B0604020202020204" charset="0"/>
      <p:regular r:id="rId44"/>
    </p:embeddedFont>
    <p:embeddedFont>
      <p:font typeface="Open Sans Extra Bold" panose="020B0604020202020204" charset="0"/>
      <p:regular r:id="rId45"/>
    </p:embeddedFont>
    <p:embeddedFont>
      <p:font typeface="Paytone One" panose="020B0604020202020204" charset="0"/>
      <p:regular r:id="rId4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47" d="100"/>
          <a:sy n="47" d="100"/>
        </p:scale>
        <p:origin x="612" y="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2.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5.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3.fntdata"/><Relationship Id="rId45"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6.fntdata"/><Relationship Id="rId48"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1.fntdata"/><Relationship Id="rId46"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04/07/2024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04/07/2024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7.gif"/><Relationship Id="rId4" Type="http://schemas.openxmlformats.org/officeDocument/2006/relationships/image" Target="../media/image1.png"/></Relationships>
</file>

<file path=ppt/slides/_rels/slide19.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png"/><Relationship Id="rId1" Type="http://schemas.openxmlformats.org/officeDocument/2006/relationships/slideLayout" Target="../slideLayouts/slideLayout7.xml"/><Relationship Id="rId4" Type="http://schemas.openxmlformats.org/officeDocument/2006/relationships/image" Target="../media/image6.gif"/></Relationships>
</file>

<file path=ppt/slides/_rels/slide20.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gif"/><Relationship Id="rId2" Type="http://schemas.openxmlformats.org/officeDocument/2006/relationships/image" Target="../media/image30.gif"/><Relationship Id="rId1" Type="http://schemas.openxmlformats.org/officeDocument/2006/relationships/slideLayout" Target="../slideLayouts/slideLayout7.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22.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0.gi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gif"/><Relationship Id="rId5" Type="http://schemas.openxmlformats.org/officeDocument/2006/relationships/image" Target="../media/image34.sv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0.gi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gif"/><Relationship Id="rId5" Type="http://schemas.openxmlformats.org/officeDocument/2006/relationships/image" Target="../media/image34.sv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2.svg"/><Relationship Id="rId7" Type="http://schemas.openxmlformats.org/officeDocument/2006/relationships/image" Target="../media/image30.gi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gif"/><Relationship Id="rId5" Type="http://schemas.openxmlformats.org/officeDocument/2006/relationships/image" Target="../media/image34.svg"/><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0.gi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gif"/><Relationship Id="rId5" Type="http://schemas.openxmlformats.org/officeDocument/2006/relationships/image" Target="../media/image34.svg"/><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svg"/><Relationship Id="rId7" Type="http://schemas.openxmlformats.org/officeDocument/2006/relationships/image" Target="../media/image30.gi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gif"/><Relationship Id="rId5" Type="http://schemas.openxmlformats.org/officeDocument/2006/relationships/image" Target="../media/image34.sv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2.svg"/><Relationship Id="rId7" Type="http://schemas.openxmlformats.org/officeDocument/2006/relationships/image" Target="../media/image30.gi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gif"/><Relationship Id="rId5" Type="http://schemas.openxmlformats.org/officeDocument/2006/relationships/image" Target="../media/image34.svg"/><Relationship Id="rId4" Type="http://schemas.openxmlformats.org/officeDocument/2006/relationships/image" Target="../media/image33.png"/></Relationships>
</file>

<file path=ppt/slides/_rels/slide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2.svg"/><Relationship Id="rId7" Type="http://schemas.openxmlformats.org/officeDocument/2006/relationships/image" Target="../media/image30.gif"/><Relationship Id="rId2" Type="http://schemas.openxmlformats.org/officeDocument/2006/relationships/image" Target="../media/image31.png"/><Relationship Id="rId1" Type="http://schemas.openxmlformats.org/officeDocument/2006/relationships/slideLayout" Target="../slideLayouts/slideLayout7.xml"/><Relationship Id="rId6" Type="http://schemas.openxmlformats.org/officeDocument/2006/relationships/image" Target="../media/image35.gif"/><Relationship Id="rId5" Type="http://schemas.openxmlformats.org/officeDocument/2006/relationships/image" Target="../media/image34.svg"/><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6.gif"/><Relationship Id="rId4" Type="http://schemas.openxmlformats.org/officeDocument/2006/relationships/image" Target="../media/image45.sv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gif"/><Relationship Id="rId1" Type="http://schemas.openxmlformats.org/officeDocument/2006/relationships/slideLayout" Target="../slideLayouts/slideLayout7.xml"/><Relationship Id="rId5" Type="http://schemas.openxmlformats.org/officeDocument/2006/relationships/image" Target="../media/image12.gif"/><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9.gif"/><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gif"/><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7.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872211" y="-2776467"/>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10463626" y="1621617"/>
            <a:ext cx="753561" cy="753561"/>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5" name="TextBox 5"/>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grpSp>
        <p:nvGrpSpPr>
          <p:cNvPr id="6" name="Group 6"/>
          <p:cNvGrpSpPr/>
          <p:nvPr/>
        </p:nvGrpSpPr>
        <p:grpSpPr>
          <a:xfrm>
            <a:off x="14778711" y="7667323"/>
            <a:ext cx="1578921" cy="1578921"/>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spcBef>
                  <a:spcPct val="0"/>
                </a:spcBef>
              </a:pPr>
              <a:endParaRPr/>
            </a:p>
          </p:txBody>
        </p:sp>
      </p:grpSp>
      <p:pic>
        <p:nvPicPr>
          <p:cNvPr id="9" name="Picture 9"/>
          <p:cNvPicPr>
            <a:picLocks noChangeAspect="1"/>
          </p:cNvPicPr>
          <p:nvPr/>
        </p:nvPicPr>
        <p:blipFill>
          <a:blip r:embed="rId3"/>
          <a:srcRect/>
          <a:stretch>
            <a:fillRect/>
          </a:stretch>
        </p:blipFill>
        <p:spPr>
          <a:xfrm>
            <a:off x="1686496" y="5570637"/>
            <a:ext cx="7818120" cy="8229600"/>
          </a:xfrm>
          <a:prstGeom prst="rect">
            <a:avLst/>
          </a:prstGeom>
        </p:spPr>
      </p:pic>
      <p:sp>
        <p:nvSpPr>
          <p:cNvPr id="10" name="Freeform 10"/>
          <p:cNvSpPr/>
          <p:nvPr/>
        </p:nvSpPr>
        <p:spPr>
          <a:xfrm>
            <a:off x="1176963" y="2226211"/>
            <a:ext cx="1019066" cy="983984"/>
          </a:xfrm>
          <a:custGeom>
            <a:avLst/>
            <a:gdLst/>
            <a:ahLst/>
            <a:cxnLst/>
            <a:rect l="l" t="t" r="r" b="b"/>
            <a:pathLst>
              <a:path w="1019066" h="983984">
                <a:moveTo>
                  <a:pt x="0" y="0"/>
                </a:moveTo>
                <a:lnTo>
                  <a:pt x="1019066" y="0"/>
                </a:lnTo>
                <a:lnTo>
                  <a:pt x="1019066" y="983984"/>
                </a:lnTo>
                <a:lnTo>
                  <a:pt x="0" y="983984"/>
                </a:lnTo>
                <a:lnTo>
                  <a:pt x="0" y="0"/>
                </a:lnTo>
                <a:close/>
              </a:path>
            </a:pathLst>
          </a:custGeom>
          <a:blipFill>
            <a:blip r:embed="rId4"/>
            <a:stretch>
              <a:fillRect r="-2293"/>
            </a:stretch>
          </a:blipFill>
        </p:spPr>
        <p:txBody>
          <a:bodyPr/>
          <a:lstStyle/>
          <a:p>
            <a:endParaRPr lang="en-US"/>
          </a:p>
        </p:txBody>
      </p:sp>
      <p:sp>
        <p:nvSpPr>
          <p:cNvPr id="11" name="TextBox 11"/>
          <p:cNvSpPr txBox="1"/>
          <p:nvPr/>
        </p:nvSpPr>
        <p:spPr>
          <a:xfrm>
            <a:off x="1176963" y="3829320"/>
            <a:ext cx="11513948" cy="4350486"/>
          </a:xfrm>
          <a:prstGeom prst="rect">
            <a:avLst/>
          </a:prstGeom>
        </p:spPr>
        <p:txBody>
          <a:bodyPr lIns="0" tIns="0" rIns="0" bIns="0" rtlCol="0" anchor="t">
            <a:spAutoFit/>
          </a:bodyPr>
          <a:lstStyle/>
          <a:p>
            <a:pPr>
              <a:lnSpc>
                <a:spcPts val="8656"/>
              </a:lnSpc>
            </a:pPr>
            <a:r>
              <a:rPr lang="en-US" sz="5343" spc="245" dirty="0">
                <a:solidFill>
                  <a:srgbClr val="000000"/>
                </a:solidFill>
                <a:latin typeface="Paytone One"/>
              </a:rPr>
              <a:t>GIẢI PHÁP MỚI</a:t>
            </a:r>
            <a:r>
              <a:rPr lang="vi-VN" sz="5343" spc="245" dirty="0">
                <a:solidFill>
                  <a:srgbClr val="000000"/>
                </a:solidFill>
                <a:latin typeface="Paytone One"/>
              </a:rPr>
              <a:t> </a:t>
            </a:r>
            <a:r>
              <a:rPr lang="en-US" sz="5343" spc="245" dirty="0">
                <a:solidFill>
                  <a:srgbClr val="000000"/>
                </a:solidFill>
                <a:latin typeface="Paytone One"/>
              </a:rPr>
              <a:t>CHO PHÉP KẾT NỐI ĐA HỆ SINH THÁI SỬ </a:t>
            </a:r>
            <a:r>
              <a:rPr lang="vi-VN" sz="5343" spc="245" dirty="0">
                <a:solidFill>
                  <a:srgbClr val="000000"/>
                </a:solidFill>
                <a:latin typeface="Paytone One"/>
              </a:rPr>
              <a:t>DỤNG TRONG NHÀ THÔNG MINH</a:t>
            </a:r>
          </a:p>
          <a:p>
            <a:pPr>
              <a:lnSpc>
                <a:spcPts val="8656"/>
              </a:lnSpc>
            </a:pPr>
            <a:r>
              <a:rPr lang="en-US" sz="5343" spc="245" dirty="0">
                <a:solidFill>
                  <a:srgbClr val="048AFF"/>
                </a:solidFill>
                <a:latin typeface="Paytone One"/>
              </a:rPr>
              <a:t>GIAO THỨC MATTER</a:t>
            </a:r>
          </a:p>
        </p:txBody>
      </p:sp>
      <p:sp>
        <p:nvSpPr>
          <p:cNvPr id="12" name="TextBox 12"/>
          <p:cNvSpPr txBox="1"/>
          <p:nvPr/>
        </p:nvSpPr>
        <p:spPr>
          <a:xfrm>
            <a:off x="2535594" y="2454304"/>
            <a:ext cx="2757872" cy="480173"/>
          </a:xfrm>
          <a:prstGeom prst="rect">
            <a:avLst/>
          </a:prstGeom>
        </p:spPr>
        <p:txBody>
          <a:bodyPr lIns="0" tIns="0" rIns="0" bIns="0" rtlCol="0" anchor="t">
            <a:spAutoFit/>
          </a:bodyPr>
          <a:lstStyle/>
          <a:p>
            <a:pPr marL="0" lvl="0" indent="0" algn="l">
              <a:lnSpc>
                <a:spcPts val="3983"/>
              </a:lnSpc>
              <a:spcBef>
                <a:spcPct val="0"/>
              </a:spcBef>
            </a:pPr>
            <a:r>
              <a:rPr lang="en-US" sz="2845">
                <a:solidFill>
                  <a:srgbClr val="000000"/>
                </a:solidFill>
                <a:latin typeface="Montserrat"/>
              </a:rPr>
              <a:t>MATTER</a:t>
            </a:r>
          </a:p>
        </p:txBody>
      </p:sp>
      <p:sp>
        <p:nvSpPr>
          <p:cNvPr id="13" name="TextBox 13"/>
          <p:cNvSpPr txBox="1"/>
          <p:nvPr/>
        </p:nvSpPr>
        <p:spPr>
          <a:xfrm>
            <a:off x="1176963" y="1057963"/>
            <a:ext cx="7173539" cy="613184"/>
          </a:xfrm>
          <a:prstGeom prst="rect">
            <a:avLst/>
          </a:prstGeom>
        </p:spPr>
        <p:txBody>
          <a:bodyPr lIns="0" tIns="0" rIns="0" bIns="0" rtlCol="0" anchor="t">
            <a:spAutoFit/>
          </a:bodyPr>
          <a:lstStyle/>
          <a:p>
            <a:pPr>
              <a:lnSpc>
                <a:spcPts val="5052"/>
              </a:lnSpc>
              <a:spcBef>
                <a:spcPct val="0"/>
              </a:spcBef>
            </a:pPr>
            <a:r>
              <a:rPr lang="en-US" sz="3608">
                <a:solidFill>
                  <a:srgbClr val="B100E8"/>
                </a:solidFill>
                <a:latin typeface="Montserrat Bold"/>
              </a:rPr>
              <a:t>Nhóm 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4905080" y="-4731243"/>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rot="1734526">
            <a:off x="-3301660" y="8325598"/>
            <a:ext cx="7347813" cy="7366228"/>
          </a:xfrm>
          <a:custGeom>
            <a:avLst/>
            <a:gdLst/>
            <a:ahLst/>
            <a:cxnLst/>
            <a:rect l="l" t="t" r="r" b="b"/>
            <a:pathLst>
              <a:path w="7347813" h="7366228">
                <a:moveTo>
                  <a:pt x="0" y="0"/>
                </a:moveTo>
                <a:lnTo>
                  <a:pt x="7347812" y="0"/>
                </a:lnTo>
                <a:lnTo>
                  <a:pt x="7347812" y="7366229"/>
                </a:lnTo>
                <a:lnTo>
                  <a:pt x="0" y="7366229"/>
                </a:lnTo>
                <a:lnTo>
                  <a:pt x="0" y="0"/>
                </a:lnTo>
                <a:close/>
              </a:path>
            </a:pathLst>
          </a:custGeom>
          <a:blipFill>
            <a:blip r:embed="rId2"/>
            <a:stretch>
              <a:fillRect/>
            </a:stretch>
          </a:blipFill>
        </p:spPr>
        <p:txBody>
          <a:bodyPr/>
          <a:lstStyle/>
          <a:p>
            <a:endParaRPr lang="en-US"/>
          </a:p>
        </p:txBody>
      </p:sp>
      <p:grpSp>
        <p:nvGrpSpPr>
          <p:cNvPr id="4" name="Group 4"/>
          <p:cNvGrpSpPr/>
          <p:nvPr/>
        </p:nvGrpSpPr>
        <p:grpSpPr>
          <a:xfrm>
            <a:off x="2972676" y="932249"/>
            <a:ext cx="7345812" cy="9386342"/>
            <a:chOff x="0" y="0"/>
            <a:chExt cx="2421151" cy="3093701"/>
          </a:xfrm>
        </p:grpSpPr>
        <p:sp>
          <p:nvSpPr>
            <p:cNvPr id="5" name="Freeform 5"/>
            <p:cNvSpPr/>
            <p:nvPr/>
          </p:nvSpPr>
          <p:spPr>
            <a:xfrm>
              <a:off x="0" y="0"/>
              <a:ext cx="2421151" cy="3093701"/>
            </a:xfrm>
            <a:custGeom>
              <a:avLst/>
              <a:gdLst/>
              <a:ahLst/>
              <a:cxnLst/>
              <a:rect l="l" t="t" r="r" b="b"/>
              <a:pathLst>
                <a:path w="2421151" h="3093701">
                  <a:moveTo>
                    <a:pt x="0" y="0"/>
                  </a:moveTo>
                  <a:lnTo>
                    <a:pt x="2421151" y="0"/>
                  </a:lnTo>
                  <a:lnTo>
                    <a:pt x="2421151" y="3093701"/>
                  </a:lnTo>
                  <a:lnTo>
                    <a:pt x="0" y="3093701"/>
                  </a:lnTo>
                  <a:close/>
                </a:path>
              </a:pathLst>
            </a:custGeom>
            <a:solidFill>
              <a:srgbClr val="FFFFFF"/>
            </a:solidFill>
          </p:spPr>
          <p:txBody>
            <a:bodyPr/>
            <a:lstStyle/>
            <a:p>
              <a:endParaRPr lang="en-US"/>
            </a:p>
          </p:txBody>
        </p:sp>
        <p:sp>
          <p:nvSpPr>
            <p:cNvPr id="6" name="TextBox 6"/>
            <p:cNvSpPr txBox="1"/>
            <p:nvPr/>
          </p:nvSpPr>
          <p:spPr>
            <a:xfrm>
              <a:off x="0" y="-47625"/>
              <a:ext cx="2421151" cy="3141326"/>
            </a:xfrm>
            <a:prstGeom prst="rect">
              <a:avLst/>
            </a:prstGeom>
          </p:spPr>
          <p:txBody>
            <a:bodyPr lIns="40593" tIns="40593" rIns="40593" bIns="40593" rtlCol="0" anchor="ctr"/>
            <a:lstStyle/>
            <a:p>
              <a:pPr algn="ctr">
                <a:lnSpc>
                  <a:spcPts val="3640"/>
                </a:lnSpc>
              </a:pPr>
              <a:endParaRPr/>
            </a:p>
          </p:txBody>
        </p:sp>
      </p:grpSp>
      <p:sp>
        <p:nvSpPr>
          <p:cNvPr id="7" name="Freeform 7"/>
          <p:cNvSpPr/>
          <p:nvPr/>
        </p:nvSpPr>
        <p:spPr>
          <a:xfrm>
            <a:off x="2408957" y="1671966"/>
            <a:ext cx="1108014" cy="862382"/>
          </a:xfrm>
          <a:custGeom>
            <a:avLst/>
            <a:gdLst/>
            <a:ahLst/>
            <a:cxnLst/>
            <a:rect l="l" t="t" r="r" b="b"/>
            <a:pathLst>
              <a:path w="1108014" h="862382">
                <a:moveTo>
                  <a:pt x="0" y="0"/>
                </a:moveTo>
                <a:lnTo>
                  <a:pt x="1108014" y="0"/>
                </a:lnTo>
                <a:lnTo>
                  <a:pt x="1108014" y="862383"/>
                </a:lnTo>
                <a:lnTo>
                  <a:pt x="0" y="862383"/>
                </a:lnTo>
                <a:lnTo>
                  <a:pt x="0" y="0"/>
                </a:lnTo>
                <a:close/>
              </a:path>
            </a:pathLst>
          </a:custGeom>
          <a:blipFill>
            <a:blip r:embed="rId3"/>
            <a:stretch>
              <a:fillRect/>
            </a:stretch>
          </a:blipFill>
        </p:spPr>
        <p:txBody>
          <a:bodyPr/>
          <a:lstStyle/>
          <a:p>
            <a:endParaRPr lang="en-US"/>
          </a:p>
        </p:txBody>
      </p:sp>
      <p:sp>
        <p:nvSpPr>
          <p:cNvPr id="8" name="Freeform 8"/>
          <p:cNvSpPr/>
          <p:nvPr/>
        </p:nvSpPr>
        <p:spPr>
          <a:xfrm>
            <a:off x="9045930" y="1478926"/>
            <a:ext cx="1002090" cy="1055422"/>
          </a:xfrm>
          <a:custGeom>
            <a:avLst/>
            <a:gdLst/>
            <a:ahLst/>
            <a:cxnLst/>
            <a:rect l="l" t="t" r="r" b="b"/>
            <a:pathLst>
              <a:path w="1002090" h="1055422">
                <a:moveTo>
                  <a:pt x="0" y="0"/>
                </a:moveTo>
                <a:lnTo>
                  <a:pt x="1002090" y="0"/>
                </a:lnTo>
                <a:lnTo>
                  <a:pt x="1002090" y="1055423"/>
                </a:lnTo>
                <a:lnTo>
                  <a:pt x="0" y="1055423"/>
                </a:lnTo>
                <a:lnTo>
                  <a:pt x="0" y="0"/>
                </a:lnTo>
                <a:close/>
              </a:path>
            </a:pathLst>
          </a:custGeom>
          <a:blipFill>
            <a:blip r:embed="rId4"/>
            <a:stretch>
              <a:fillRect/>
            </a:stretch>
          </a:blipFill>
        </p:spPr>
        <p:txBody>
          <a:bodyPr/>
          <a:lstStyle/>
          <a:p>
            <a:endParaRPr lang="en-US"/>
          </a:p>
        </p:txBody>
      </p:sp>
      <p:sp>
        <p:nvSpPr>
          <p:cNvPr id="9" name="Freeform 9"/>
          <p:cNvSpPr/>
          <p:nvPr/>
        </p:nvSpPr>
        <p:spPr>
          <a:xfrm>
            <a:off x="9214948" y="5275225"/>
            <a:ext cx="1011077" cy="1037896"/>
          </a:xfrm>
          <a:custGeom>
            <a:avLst/>
            <a:gdLst/>
            <a:ahLst/>
            <a:cxnLst/>
            <a:rect l="l" t="t" r="r" b="b"/>
            <a:pathLst>
              <a:path w="1011077" h="1037896">
                <a:moveTo>
                  <a:pt x="0" y="0"/>
                </a:moveTo>
                <a:lnTo>
                  <a:pt x="1011077" y="0"/>
                </a:lnTo>
                <a:lnTo>
                  <a:pt x="1011077" y="1037896"/>
                </a:lnTo>
                <a:lnTo>
                  <a:pt x="0" y="1037896"/>
                </a:lnTo>
                <a:lnTo>
                  <a:pt x="0" y="0"/>
                </a:lnTo>
                <a:close/>
              </a:path>
            </a:pathLst>
          </a:custGeom>
          <a:blipFill>
            <a:blip r:embed="rId5"/>
            <a:stretch>
              <a:fillRect/>
            </a:stretch>
          </a:blipFill>
        </p:spPr>
        <p:txBody>
          <a:bodyPr/>
          <a:lstStyle/>
          <a:p>
            <a:endParaRPr lang="en-US"/>
          </a:p>
        </p:txBody>
      </p:sp>
      <p:sp>
        <p:nvSpPr>
          <p:cNvPr id="10" name="Freeform 10"/>
          <p:cNvSpPr/>
          <p:nvPr/>
        </p:nvSpPr>
        <p:spPr>
          <a:xfrm>
            <a:off x="2408957" y="5397082"/>
            <a:ext cx="1194735" cy="1130894"/>
          </a:xfrm>
          <a:custGeom>
            <a:avLst/>
            <a:gdLst/>
            <a:ahLst/>
            <a:cxnLst/>
            <a:rect l="l" t="t" r="r" b="b"/>
            <a:pathLst>
              <a:path w="1194735" h="1130894">
                <a:moveTo>
                  <a:pt x="0" y="0"/>
                </a:moveTo>
                <a:lnTo>
                  <a:pt x="1194735" y="0"/>
                </a:lnTo>
                <a:lnTo>
                  <a:pt x="1194735" y="1130894"/>
                </a:lnTo>
                <a:lnTo>
                  <a:pt x="0" y="1130894"/>
                </a:lnTo>
                <a:lnTo>
                  <a:pt x="0" y="0"/>
                </a:lnTo>
                <a:close/>
              </a:path>
            </a:pathLst>
          </a:custGeom>
          <a:blipFill>
            <a:blip r:embed="rId6"/>
            <a:stretch>
              <a:fillRect/>
            </a:stretch>
          </a:blipFill>
        </p:spPr>
        <p:txBody>
          <a:bodyPr/>
          <a:lstStyle/>
          <a:p>
            <a:endParaRPr lang="en-US"/>
          </a:p>
        </p:txBody>
      </p:sp>
      <p:sp>
        <p:nvSpPr>
          <p:cNvPr id="11" name="TextBox 11"/>
          <p:cNvSpPr txBox="1"/>
          <p:nvPr/>
        </p:nvSpPr>
        <p:spPr>
          <a:xfrm>
            <a:off x="3618914" y="2751901"/>
            <a:ext cx="4935852" cy="1573937"/>
          </a:xfrm>
          <a:prstGeom prst="rect">
            <a:avLst/>
          </a:prstGeom>
        </p:spPr>
        <p:txBody>
          <a:bodyPr lIns="0" tIns="0" rIns="0" bIns="0" rtlCol="0" anchor="t">
            <a:spAutoFit/>
          </a:bodyPr>
          <a:lstStyle/>
          <a:p>
            <a:pPr>
              <a:lnSpc>
                <a:spcPts val="3132"/>
              </a:lnSpc>
            </a:pPr>
            <a:r>
              <a:rPr lang="en-US" sz="2237" spc="-22">
                <a:solidFill>
                  <a:srgbClr val="191919"/>
                </a:solidFill>
                <a:latin typeface="Montserrat Semi-Bold"/>
              </a:rPr>
              <a:t>Thiết bị nút cuối kết nối qua Wi-Fi</a:t>
            </a:r>
          </a:p>
          <a:p>
            <a:pPr marL="0" lvl="0" indent="0">
              <a:lnSpc>
                <a:spcPts val="3132"/>
              </a:lnSpc>
              <a:spcBef>
                <a:spcPct val="0"/>
              </a:spcBef>
            </a:pPr>
            <a:r>
              <a:rPr lang="en-US" sz="2237" spc="-22">
                <a:solidFill>
                  <a:srgbClr val="191919"/>
                </a:solidFill>
                <a:latin typeface="Montserrat Semi-Bold"/>
              </a:rPr>
              <a:t> Wall powered electricals,  Thiết bị gia dụng, Thiết bị truyền thông, Camera an ninh, v.v.</a:t>
            </a:r>
          </a:p>
        </p:txBody>
      </p:sp>
      <p:sp>
        <p:nvSpPr>
          <p:cNvPr id="12" name="TextBox 12"/>
          <p:cNvSpPr txBox="1"/>
          <p:nvPr/>
        </p:nvSpPr>
        <p:spPr>
          <a:xfrm>
            <a:off x="3326909" y="1833784"/>
            <a:ext cx="4658570" cy="529222"/>
          </a:xfrm>
          <a:prstGeom prst="rect">
            <a:avLst/>
          </a:prstGeom>
        </p:spPr>
        <p:txBody>
          <a:bodyPr lIns="0" tIns="0" rIns="0" bIns="0" rtlCol="0" anchor="t">
            <a:spAutoFit/>
          </a:bodyPr>
          <a:lstStyle/>
          <a:p>
            <a:pPr marL="0" lvl="0" indent="0" algn="ctr">
              <a:lnSpc>
                <a:spcPts val="4226"/>
              </a:lnSpc>
              <a:spcBef>
                <a:spcPct val="0"/>
              </a:spcBef>
            </a:pPr>
            <a:r>
              <a:rPr lang="en-US" sz="3436">
                <a:solidFill>
                  <a:srgbClr val="000000"/>
                </a:solidFill>
                <a:latin typeface="Montaser Arabic Bold"/>
              </a:rPr>
              <a:t>WIFI End Device</a:t>
            </a:r>
          </a:p>
        </p:txBody>
      </p:sp>
      <p:sp>
        <p:nvSpPr>
          <p:cNvPr id="13" name="TextBox 13"/>
          <p:cNvSpPr txBox="1"/>
          <p:nvPr/>
        </p:nvSpPr>
        <p:spPr>
          <a:xfrm>
            <a:off x="3618914" y="6618119"/>
            <a:ext cx="4648163" cy="1651688"/>
          </a:xfrm>
          <a:prstGeom prst="rect">
            <a:avLst/>
          </a:prstGeom>
        </p:spPr>
        <p:txBody>
          <a:bodyPr lIns="0" tIns="0" rIns="0" bIns="0" rtlCol="0" anchor="t">
            <a:spAutoFit/>
          </a:bodyPr>
          <a:lstStyle/>
          <a:p>
            <a:pPr marL="0" lvl="0" indent="0">
              <a:lnSpc>
                <a:spcPts val="3356"/>
              </a:lnSpc>
              <a:spcBef>
                <a:spcPct val="0"/>
              </a:spcBef>
            </a:pPr>
            <a:r>
              <a:rPr lang="en-US" sz="2397" spc="-23">
                <a:solidFill>
                  <a:srgbClr val="000000"/>
                </a:solidFill>
                <a:latin typeface="Montserrat Semi-Bold"/>
              </a:rPr>
              <a:t>Thiết bị giao tiếp giữa Thread Network và Wi-Fi Network • Loa thông minh, hub, Media Gateways, v.v.</a:t>
            </a:r>
          </a:p>
        </p:txBody>
      </p:sp>
      <p:sp>
        <p:nvSpPr>
          <p:cNvPr id="14" name="TextBox 14"/>
          <p:cNvSpPr txBox="1"/>
          <p:nvPr/>
        </p:nvSpPr>
        <p:spPr>
          <a:xfrm>
            <a:off x="3603692" y="5693156"/>
            <a:ext cx="5223542" cy="529222"/>
          </a:xfrm>
          <a:prstGeom prst="rect">
            <a:avLst/>
          </a:prstGeom>
        </p:spPr>
        <p:txBody>
          <a:bodyPr lIns="0" tIns="0" rIns="0" bIns="0" rtlCol="0" anchor="t">
            <a:spAutoFit/>
          </a:bodyPr>
          <a:lstStyle/>
          <a:p>
            <a:pPr marL="0" lvl="0" indent="0" algn="ctr">
              <a:lnSpc>
                <a:spcPts val="4226"/>
              </a:lnSpc>
              <a:spcBef>
                <a:spcPct val="0"/>
              </a:spcBef>
            </a:pPr>
            <a:r>
              <a:rPr lang="en-US" sz="3436">
                <a:solidFill>
                  <a:srgbClr val="000000"/>
                </a:solidFill>
                <a:latin typeface="Montaser Arabic Bold"/>
              </a:rPr>
              <a:t>Thread Border Router</a:t>
            </a:r>
          </a:p>
        </p:txBody>
      </p:sp>
      <p:sp>
        <p:nvSpPr>
          <p:cNvPr id="15" name="TextBox 15"/>
          <p:cNvSpPr txBox="1"/>
          <p:nvPr/>
        </p:nvSpPr>
        <p:spPr>
          <a:xfrm>
            <a:off x="10226025" y="2496249"/>
            <a:ext cx="4648163" cy="1651688"/>
          </a:xfrm>
          <a:prstGeom prst="rect">
            <a:avLst/>
          </a:prstGeom>
        </p:spPr>
        <p:txBody>
          <a:bodyPr lIns="0" tIns="0" rIns="0" bIns="0" rtlCol="0" anchor="t">
            <a:spAutoFit/>
          </a:bodyPr>
          <a:lstStyle/>
          <a:p>
            <a:pPr marL="0" lvl="0" indent="0">
              <a:lnSpc>
                <a:spcPts val="3356"/>
              </a:lnSpc>
              <a:spcBef>
                <a:spcPct val="0"/>
              </a:spcBef>
            </a:pPr>
            <a:r>
              <a:rPr lang="en-US" sz="2397" spc="-23">
                <a:solidFill>
                  <a:srgbClr val="101010"/>
                </a:solidFill>
                <a:latin typeface="Montserrat Semi-Bold"/>
              </a:rPr>
              <a:t>Các thiết bị nút cuối kết nối qua Thread • Cảm biến hoạt động bằng pin, khóa, công tắc, v.v.</a:t>
            </a:r>
          </a:p>
        </p:txBody>
      </p:sp>
      <p:sp>
        <p:nvSpPr>
          <p:cNvPr id="16" name="TextBox 16"/>
          <p:cNvSpPr txBox="1"/>
          <p:nvPr/>
        </p:nvSpPr>
        <p:spPr>
          <a:xfrm>
            <a:off x="10048020" y="1833784"/>
            <a:ext cx="4658570" cy="529222"/>
          </a:xfrm>
          <a:prstGeom prst="rect">
            <a:avLst/>
          </a:prstGeom>
        </p:spPr>
        <p:txBody>
          <a:bodyPr lIns="0" tIns="0" rIns="0" bIns="0" rtlCol="0" anchor="t">
            <a:spAutoFit/>
          </a:bodyPr>
          <a:lstStyle/>
          <a:p>
            <a:pPr marL="0" lvl="0" indent="0" algn="ctr">
              <a:lnSpc>
                <a:spcPts val="4226"/>
              </a:lnSpc>
              <a:spcBef>
                <a:spcPct val="0"/>
              </a:spcBef>
            </a:pPr>
            <a:r>
              <a:rPr lang="en-US" sz="3436">
                <a:solidFill>
                  <a:srgbClr val="000000"/>
                </a:solidFill>
                <a:latin typeface="Montaser Arabic Bold"/>
              </a:rPr>
              <a:t>Thread End Device</a:t>
            </a:r>
          </a:p>
        </p:txBody>
      </p:sp>
      <p:sp>
        <p:nvSpPr>
          <p:cNvPr id="17" name="TextBox 17"/>
          <p:cNvSpPr txBox="1"/>
          <p:nvPr/>
        </p:nvSpPr>
        <p:spPr>
          <a:xfrm>
            <a:off x="10500553" y="6618119"/>
            <a:ext cx="4648163" cy="1651688"/>
          </a:xfrm>
          <a:prstGeom prst="rect">
            <a:avLst/>
          </a:prstGeom>
        </p:spPr>
        <p:txBody>
          <a:bodyPr lIns="0" tIns="0" rIns="0" bIns="0" rtlCol="0" anchor="t">
            <a:spAutoFit/>
          </a:bodyPr>
          <a:lstStyle/>
          <a:p>
            <a:pPr marL="0" lvl="0" indent="0">
              <a:lnSpc>
                <a:spcPts val="3356"/>
              </a:lnSpc>
              <a:spcBef>
                <a:spcPct val="0"/>
              </a:spcBef>
            </a:pPr>
            <a:r>
              <a:rPr lang="en-US" sz="2397" spc="-23">
                <a:solidFill>
                  <a:srgbClr val="101010"/>
                </a:solidFill>
                <a:latin typeface="Montaser Arabic Semi-Bold"/>
              </a:rPr>
              <a:t>Thiết bị để kết nối các mạng hiện có như BLE-Mesh, Zigbee, v.v. vào Matter • Dịch sang mô hình dữ liệu quan trọng</a:t>
            </a:r>
          </a:p>
        </p:txBody>
      </p:sp>
      <p:sp>
        <p:nvSpPr>
          <p:cNvPr id="18" name="TextBox 18"/>
          <p:cNvSpPr txBox="1"/>
          <p:nvPr/>
        </p:nvSpPr>
        <p:spPr>
          <a:xfrm>
            <a:off x="9720487" y="5693156"/>
            <a:ext cx="4658570" cy="529222"/>
          </a:xfrm>
          <a:prstGeom prst="rect">
            <a:avLst/>
          </a:prstGeom>
        </p:spPr>
        <p:txBody>
          <a:bodyPr lIns="0" tIns="0" rIns="0" bIns="0" rtlCol="0" anchor="t">
            <a:spAutoFit/>
          </a:bodyPr>
          <a:lstStyle/>
          <a:p>
            <a:pPr marL="0" lvl="0" indent="0" algn="ctr">
              <a:lnSpc>
                <a:spcPts val="4226"/>
              </a:lnSpc>
              <a:spcBef>
                <a:spcPct val="0"/>
              </a:spcBef>
            </a:pPr>
            <a:r>
              <a:rPr lang="en-US" sz="3436">
                <a:solidFill>
                  <a:srgbClr val="000000"/>
                </a:solidFill>
                <a:latin typeface="Montaser Arabic Bold"/>
              </a:rPr>
              <a:t>Matter Bridge</a:t>
            </a:r>
          </a:p>
        </p:txBody>
      </p:sp>
      <p:sp>
        <p:nvSpPr>
          <p:cNvPr id="19" name="TextBox 19"/>
          <p:cNvSpPr txBox="1"/>
          <p:nvPr/>
        </p:nvSpPr>
        <p:spPr>
          <a:xfrm>
            <a:off x="1227870" y="434969"/>
            <a:ext cx="11697799" cy="662941"/>
          </a:xfrm>
          <a:prstGeom prst="rect">
            <a:avLst/>
          </a:prstGeom>
        </p:spPr>
        <p:txBody>
          <a:bodyPr lIns="0" tIns="0" rIns="0" bIns="0" rtlCol="0" anchor="t">
            <a:spAutoFit/>
          </a:bodyPr>
          <a:lstStyle/>
          <a:p>
            <a:pPr>
              <a:lnSpc>
                <a:spcPts val="5459"/>
              </a:lnSpc>
              <a:spcBef>
                <a:spcPct val="0"/>
              </a:spcBef>
            </a:pPr>
            <a:r>
              <a:rPr lang="en-US" sz="3899">
                <a:solidFill>
                  <a:srgbClr val="47C5FB"/>
                </a:solidFill>
                <a:latin typeface="Montserrat Bold"/>
              </a:rPr>
              <a:t>2.3 Những thành phần trong mạng MATTER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028700" y="2353839"/>
            <a:ext cx="16230600" cy="7933161"/>
          </a:xfrm>
          <a:custGeom>
            <a:avLst/>
            <a:gdLst/>
            <a:ahLst/>
            <a:cxnLst/>
            <a:rect l="l" t="t" r="r" b="b"/>
            <a:pathLst>
              <a:path w="16230600" h="7933161">
                <a:moveTo>
                  <a:pt x="0" y="0"/>
                </a:moveTo>
                <a:lnTo>
                  <a:pt x="16230600" y="0"/>
                </a:lnTo>
                <a:lnTo>
                  <a:pt x="16230600" y="7933161"/>
                </a:lnTo>
                <a:lnTo>
                  <a:pt x="0" y="7933161"/>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srcRect/>
          <a:stretch>
            <a:fillRect/>
          </a:stretch>
        </p:blipFill>
        <p:spPr>
          <a:xfrm>
            <a:off x="8316758" y="4316258"/>
            <a:ext cx="1654484" cy="1654484"/>
          </a:xfrm>
          <a:prstGeom prst="rect">
            <a:avLst/>
          </a:prstGeom>
        </p:spPr>
      </p:pic>
      <p:sp>
        <p:nvSpPr>
          <p:cNvPr id="4" name="TextBox 4"/>
          <p:cNvSpPr txBox="1"/>
          <p:nvPr/>
        </p:nvSpPr>
        <p:spPr>
          <a:xfrm>
            <a:off x="5811328" y="605025"/>
            <a:ext cx="7403599" cy="818007"/>
          </a:xfrm>
          <a:prstGeom prst="rect">
            <a:avLst/>
          </a:prstGeom>
        </p:spPr>
        <p:txBody>
          <a:bodyPr lIns="0" tIns="0" rIns="0" bIns="0" rtlCol="0" anchor="t">
            <a:spAutoFit/>
          </a:bodyPr>
          <a:lstStyle/>
          <a:p>
            <a:pPr marL="0" lvl="0" indent="0" algn="ctr">
              <a:lnSpc>
                <a:spcPts val="6519"/>
              </a:lnSpc>
              <a:spcBef>
                <a:spcPct val="0"/>
              </a:spcBef>
            </a:pPr>
            <a:r>
              <a:rPr lang="en-US" sz="5300">
                <a:solidFill>
                  <a:srgbClr val="6900FF"/>
                </a:solidFill>
                <a:latin typeface="Montaser Arabic Bold"/>
              </a:rPr>
              <a:t>Matter Eco-system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a:stretch>
            <a:fillRect/>
          </a:stretch>
        </p:blipFill>
        <p:spPr>
          <a:xfrm>
            <a:off x="642020" y="-382787"/>
            <a:ext cx="17003960" cy="11052574"/>
          </a:xfrm>
          <a:prstGeom prst="rect">
            <a:avLst/>
          </a:prstGeom>
        </p:spPr>
      </p:pic>
      <p:sp>
        <p:nvSpPr>
          <p:cNvPr id="3" name="TextBox 3"/>
          <p:cNvSpPr txBox="1"/>
          <p:nvPr/>
        </p:nvSpPr>
        <p:spPr>
          <a:xfrm>
            <a:off x="5063216" y="3962400"/>
            <a:ext cx="8161569" cy="2362200"/>
          </a:xfrm>
          <a:prstGeom prst="rect">
            <a:avLst/>
          </a:prstGeom>
        </p:spPr>
        <p:txBody>
          <a:bodyPr lIns="0" tIns="0" rIns="0" bIns="0" rtlCol="0" anchor="t">
            <a:spAutoFit/>
          </a:bodyPr>
          <a:lstStyle/>
          <a:p>
            <a:pPr algn="ctr">
              <a:lnSpc>
                <a:spcPts val="9302"/>
              </a:lnSpc>
            </a:pPr>
            <a:r>
              <a:rPr lang="en-US" sz="7751">
                <a:solidFill>
                  <a:srgbClr val="FFFFFF"/>
                </a:solidFill>
                <a:latin typeface="Montserrat Bold"/>
              </a:rPr>
              <a:t>Mô hình dữ liệu</a:t>
            </a:r>
          </a:p>
          <a:p>
            <a:pPr marL="0" lvl="0" indent="0" algn="ctr">
              <a:lnSpc>
                <a:spcPts val="9302"/>
              </a:lnSpc>
              <a:spcBef>
                <a:spcPct val="0"/>
              </a:spcBef>
            </a:pPr>
            <a:r>
              <a:rPr lang="en-US" sz="7751">
                <a:solidFill>
                  <a:srgbClr val="FFFFFF"/>
                </a:solidFill>
                <a:latin typeface="Montserrat"/>
              </a:rPr>
              <a:t>Matter</a:t>
            </a:r>
          </a:p>
        </p:txBody>
      </p:sp>
      <p:grpSp>
        <p:nvGrpSpPr>
          <p:cNvPr id="4" name="Group 4"/>
          <p:cNvGrpSpPr/>
          <p:nvPr/>
        </p:nvGrpSpPr>
        <p:grpSpPr>
          <a:xfrm>
            <a:off x="4366661" y="2675029"/>
            <a:ext cx="9554679" cy="4936941"/>
            <a:chOff x="0" y="0"/>
            <a:chExt cx="3011972" cy="1556298"/>
          </a:xfrm>
        </p:grpSpPr>
        <p:sp>
          <p:nvSpPr>
            <p:cNvPr id="5" name="Freeform 5"/>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en-US"/>
            </a:p>
          </p:txBody>
        </p:sp>
        <p:sp>
          <p:nvSpPr>
            <p:cNvPr id="6" name="TextBox 6"/>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02512" y="1692877"/>
            <a:ext cx="17082976" cy="8220100"/>
          </a:xfrm>
          <a:custGeom>
            <a:avLst/>
            <a:gdLst/>
            <a:ahLst/>
            <a:cxnLst/>
            <a:rect l="l" t="t" r="r" b="b"/>
            <a:pathLst>
              <a:path w="17082976" h="8220100">
                <a:moveTo>
                  <a:pt x="0" y="0"/>
                </a:moveTo>
                <a:lnTo>
                  <a:pt x="17082976" y="0"/>
                </a:lnTo>
                <a:lnTo>
                  <a:pt x="17082976" y="8220101"/>
                </a:lnTo>
                <a:lnTo>
                  <a:pt x="0" y="8220101"/>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alphaModFix amt="5000"/>
          </a:blip>
          <a:srcRect/>
          <a:stretch>
            <a:fillRect/>
          </a:stretch>
        </p:blipFill>
        <p:spPr>
          <a:xfrm>
            <a:off x="-971297" y="-263717"/>
            <a:ext cx="19771964" cy="12851777"/>
          </a:xfrm>
          <a:prstGeom prst="rect">
            <a:avLst/>
          </a:prstGeom>
        </p:spPr>
      </p:pic>
      <p:sp>
        <p:nvSpPr>
          <p:cNvPr id="4" name="TextBox 4"/>
          <p:cNvSpPr txBox="1"/>
          <p:nvPr/>
        </p:nvSpPr>
        <p:spPr>
          <a:xfrm>
            <a:off x="1161281" y="774669"/>
            <a:ext cx="6325493" cy="629921"/>
          </a:xfrm>
          <a:prstGeom prst="rect">
            <a:avLst/>
          </a:prstGeom>
        </p:spPr>
        <p:txBody>
          <a:bodyPr lIns="0" tIns="0" rIns="0" bIns="0" rtlCol="0" anchor="t">
            <a:spAutoFit/>
          </a:bodyPr>
          <a:lstStyle/>
          <a:p>
            <a:pPr algn="ctr">
              <a:lnSpc>
                <a:spcPts val="5179"/>
              </a:lnSpc>
              <a:spcBef>
                <a:spcPct val="0"/>
              </a:spcBef>
            </a:pPr>
            <a:r>
              <a:rPr lang="en-US" sz="3699">
                <a:solidFill>
                  <a:srgbClr val="37C9EF"/>
                </a:solidFill>
                <a:latin typeface="Montserrat Bold"/>
              </a:rPr>
              <a:t>3.1 Mô hình dữ liệu Matter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000"/>
          </a:blip>
          <a:srcRect/>
          <a:stretch>
            <a:fillRect/>
          </a:stretch>
        </p:blipFill>
        <p:spPr>
          <a:xfrm>
            <a:off x="-353031" y="-318971"/>
            <a:ext cx="19771964" cy="12851777"/>
          </a:xfrm>
          <a:prstGeom prst="rect">
            <a:avLst/>
          </a:prstGeom>
        </p:spPr>
      </p:pic>
      <p:sp>
        <p:nvSpPr>
          <p:cNvPr id="3" name="TextBox 3"/>
          <p:cNvSpPr txBox="1"/>
          <p:nvPr/>
        </p:nvSpPr>
        <p:spPr>
          <a:xfrm>
            <a:off x="1161281" y="774669"/>
            <a:ext cx="6325493" cy="629921"/>
          </a:xfrm>
          <a:prstGeom prst="rect">
            <a:avLst/>
          </a:prstGeom>
        </p:spPr>
        <p:txBody>
          <a:bodyPr lIns="0" tIns="0" rIns="0" bIns="0" rtlCol="0" anchor="t">
            <a:spAutoFit/>
          </a:bodyPr>
          <a:lstStyle/>
          <a:p>
            <a:pPr algn="ctr">
              <a:lnSpc>
                <a:spcPts val="5179"/>
              </a:lnSpc>
              <a:spcBef>
                <a:spcPct val="0"/>
              </a:spcBef>
            </a:pPr>
            <a:r>
              <a:rPr lang="en-US" sz="3699">
                <a:solidFill>
                  <a:srgbClr val="37C9EF"/>
                </a:solidFill>
                <a:latin typeface="Montserrat Bold"/>
              </a:rPr>
              <a:t>3.1 Mô hình dữ liệu Matter</a:t>
            </a:r>
          </a:p>
        </p:txBody>
      </p:sp>
      <p:sp>
        <p:nvSpPr>
          <p:cNvPr id="4" name="Freeform 4"/>
          <p:cNvSpPr/>
          <p:nvPr/>
        </p:nvSpPr>
        <p:spPr>
          <a:xfrm>
            <a:off x="1596438" y="2087634"/>
            <a:ext cx="14788913" cy="7396524"/>
          </a:xfrm>
          <a:custGeom>
            <a:avLst/>
            <a:gdLst/>
            <a:ahLst/>
            <a:cxnLst/>
            <a:rect l="l" t="t" r="r" b="b"/>
            <a:pathLst>
              <a:path w="14788913" h="7396524">
                <a:moveTo>
                  <a:pt x="0" y="0"/>
                </a:moveTo>
                <a:lnTo>
                  <a:pt x="14788913" y="0"/>
                </a:lnTo>
                <a:lnTo>
                  <a:pt x="14788913" y="7396524"/>
                </a:lnTo>
                <a:lnTo>
                  <a:pt x="0" y="7396524"/>
                </a:lnTo>
                <a:lnTo>
                  <a:pt x="0" y="0"/>
                </a:lnTo>
                <a:close/>
              </a:path>
            </a:pathLst>
          </a:custGeom>
          <a:blipFill>
            <a:blip r:embed="rId3"/>
            <a:stretch>
              <a:fillRect l="-2424" r="-2424"/>
            </a:stretch>
          </a:blipFill>
        </p:spPr>
        <p:txBody>
          <a:bodyPr/>
          <a:lstStyle/>
          <a:p>
            <a:endParaRPr lang="en-US"/>
          </a:p>
        </p:txBody>
      </p:sp>
      <p:sp>
        <p:nvSpPr>
          <p:cNvPr id="5" name="TextBox 5"/>
          <p:cNvSpPr txBox="1"/>
          <p:nvPr/>
        </p:nvSpPr>
        <p:spPr>
          <a:xfrm>
            <a:off x="7221497" y="1576333"/>
            <a:ext cx="6445694" cy="511301"/>
          </a:xfrm>
          <a:prstGeom prst="rect">
            <a:avLst/>
          </a:prstGeom>
        </p:spPr>
        <p:txBody>
          <a:bodyPr lIns="0" tIns="0" rIns="0" bIns="0" rtlCol="0" anchor="t">
            <a:spAutoFit/>
          </a:bodyPr>
          <a:lstStyle/>
          <a:p>
            <a:pPr marL="0" lvl="0" indent="0" algn="ctr">
              <a:lnSpc>
                <a:spcPts val="4059"/>
              </a:lnSpc>
              <a:spcBef>
                <a:spcPct val="0"/>
              </a:spcBef>
            </a:pPr>
            <a:r>
              <a:rPr lang="en-US" sz="3300">
                <a:solidFill>
                  <a:srgbClr val="000000"/>
                </a:solidFill>
                <a:latin typeface="Montaser Arabic Bold"/>
              </a:rPr>
              <a:t>Device to Device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09113" y="2703574"/>
            <a:ext cx="8136951" cy="4879852"/>
          </a:xfrm>
          <a:custGeom>
            <a:avLst/>
            <a:gdLst/>
            <a:ahLst/>
            <a:cxnLst/>
            <a:rect l="l" t="t" r="r" b="b"/>
            <a:pathLst>
              <a:path w="8136951" h="4879852">
                <a:moveTo>
                  <a:pt x="0" y="0"/>
                </a:moveTo>
                <a:lnTo>
                  <a:pt x="8136951" y="0"/>
                </a:lnTo>
                <a:lnTo>
                  <a:pt x="8136951" y="4879852"/>
                </a:lnTo>
                <a:lnTo>
                  <a:pt x="0" y="4879852"/>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alphaModFix amt="7999"/>
          </a:blip>
          <a:srcRect/>
          <a:stretch>
            <a:fillRect/>
          </a:stretch>
        </p:blipFill>
        <p:spPr>
          <a:xfrm>
            <a:off x="182571" y="9849996"/>
            <a:ext cx="17453083" cy="11344504"/>
          </a:xfrm>
          <a:prstGeom prst="rect">
            <a:avLst/>
          </a:prstGeom>
        </p:spPr>
      </p:pic>
      <p:sp>
        <p:nvSpPr>
          <p:cNvPr id="4" name="TextBox 4"/>
          <p:cNvSpPr txBox="1"/>
          <p:nvPr/>
        </p:nvSpPr>
        <p:spPr>
          <a:xfrm>
            <a:off x="1415322" y="952500"/>
            <a:ext cx="7321153" cy="646431"/>
          </a:xfrm>
          <a:prstGeom prst="rect">
            <a:avLst/>
          </a:prstGeom>
        </p:spPr>
        <p:txBody>
          <a:bodyPr lIns="0" tIns="0" rIns="0" bIns="0" rtlCol="0" anchor="t">
            <a:spAutoFit/>
          </a:bodyPr>
          <a:lstStyle/>
          <a:p>
            <a:pPr algn="ctr">
              <a:lnSpc>
                <a:spcPts val="5319"/>
              </a:lnSpc>
              <a:spcBef>
                <a:spcPct val="0"/>
              </a:spcBef>
            </a:pPr>
            <a:r>
              <a:rPr lang="en-US" sz="3799">
                <a:solidFill>
                  <a:srgbClr val="37C9EF"/>
                </a:solidFill>
                <a:latin typeface="Montserrat Bold"/>
              </a:rPr>
              <a:t>3.2 Mô hình tương tác Matter</a:t>
            </a:r>
          </a:p>
        </p:txBody>
      </p:sp>
      <p:sp>
        <p:nvSpPr>
          <p:cNvPr id="5" name="TextBox 5"/>
          <p:cNvSpPr txBox="1"/>
          <p:nvPr/>
        </p:nvSpPr>
        <p:spPr>
          <a:xfrm>
            <a:off x="1896956" y="2044577"/>
            <a:ext cx="6357886" cy="6769824"/>
          </a:xfrm>
          <a:prstGeom prst="rect">
            <a:avLst/>
          </a:prstGeom>
        </p:spPr>
        <p:txBody>
          <a:bodyPr lIns="0" tIns="0" rIns="0" bIns="0" rtlCol="0" anchor="t">
            <a:spAutoFit/>
          </a:bodyPr>
          <a:lstStyle/>
          <a:p>
            <a:pPr algn="just">
              <a:lnSpc>
                <a:spcPts val="4941"/>
              </a:lnSpc>
            </a:pPr>
            <a:r>
              <a:rPr lang="en-US" sz="2976">
                <a:solidFill>
                  <a:srgbClr val="000000"/>
                </a:solidFill>
                <a:latin typeface="Montserrat Bold"/>
              </a:rPr>
              <a:t>Mô hình Tương tác Matter</a:t>
            </a:r>
            <a:r>
              <a:rPr lang="en-US" sz="2976">
                <a:solidFill>
                  <a:srgbClr val="000000"/>
                </a:solidFill>
                <a:latin typeface="Montserrat"/>
              </a:rPr>
              <a:t> (IM) xác định các phương pháp giao tiếp giữa các nút và đóng vai trò là ngôn ngữ chung cho việc truyền thông thông tin từ nút này sang nút khác. Các nút giao tiếp với nhau thông qua các tương tác. Các tương tác là một chuỗi các Transactions, mà trong đó mỗi Transactions lại là một chuỗi các hành động.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8909113" y="2703574"/>
            <a:ext cx="8136951" cy="4879852"/>
          </a:xfrm>
          <a:custGeom>
            <a:avLst/>
            <a:gdLst/>
            <a:ahLst/>
            <a:cxnLst/>
            <a:rect l="l" t="t" r="r" b="b"/>
            <a:pathLst>
              <a:path w="8136951" h="4879852">
                <a:moveTo>
                  <a:pt x="0" y="0"/>
                </a:moveTo>
                <a:lnTo>
                  <a:pt x="8136951" y="0"/>
                </a:lnTo>
                <a:lnTo>
                  <a:pt x="8136951" y="4879852"/>
                </a:lnTo>
                <a:lnTo>
                  <a:pt x="0" y="4879852"/>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alphaModFix amt="7999"/>
          </a:blip>
          <a:srcRect/>
          <a:stretch>
            <a:fillRect/>
          </a:stretch>
        </p:blipFill>
        <p:spPr>
          <a:xfrm>
            <a:off x="182571" y="9849996"/>
            <a:ext cx="17453083" cy="11344504"/>
          </a:xfrm>
          <a:prstGeom prst="rect">
            <a:avLst/>
          </a:prstGeom>
        </p:spPr>
      </p:pic>
      <p:sp>
        <p:nvSpPr>
          <p:cNvPr id="4" name="TextBox 4"/>
          <p:cNvSpPr txBox="1"/>
          <p:nvPr/>
        </p:nvSpPr>
        <p:spPr>
          <a:xfrm>
            <a:off x="1436225" y="952500"/>
            <a:ext cx="7321153" cy="646431"/>
          </a:xfrm>
          <a:prstGeom prst="rect">
            <a:avLst/>
          </a:prstGeom>
        </p:spPr>
        <p:txBody>
          <a:bodyPr lIns="0" tIns="0" rIns="0" bIns="0" rtlCol="0" anchor="t">
            <a:spAutoFit/>
          </a:bodyPr>
          <a:lstStyle/>
          <a:p>
            <a:pPr algn="ctr">
              <a:lnSpc>
                <a:spcPts val="5319"/>
              </a:lnSpc>
              <a:spcBef>
                <a:spcPct val="0"/>
              </a:spcBef>
            </a:pPr>
            <a:r>
              <a:rPr lang="en-US" sz="3799">
                <a:solidFill>
                  <a:srgbClr val="37C9EF"/>
                </a:solidFill>
                <a:latin typeface="Montserrat Bold"/>
              </a:rPr>
              <a:t>3.2 Mô hình tương tác Matter</a:t>
            </a:r>
          </a:p>
        </p:txBody>
      </p:sp>
      <p:sp>
        <p:nvSpPr>
          <p:cNvPr id="5" name="TextBox 5"/>
          <p:cNvSpPr txBox="1"/>
          <p:nvPr/>
        </p:nvSpPr>
        <p:spPr>
          <a:xfrm>
            <a:off x="1590356" y="1963314"/>
            <a:ext cx="6357886" cy="7388949"/>
          </a:xfrm>
          <a:prstGeom prst="rect">
            <a:avLst/>
          </a:prstGeom>
        </p:spPr>
        <p:txBody>
          <a:bodyPr lIns="0" tIns="0" rIns="0" bIns="0" rtlCol="0" anchor="t">
            <a:spAutoFit/>
          </a:bodyPr>
          <a:lstStyle/>
          <a:p>
            <a:pPr algn="just">
              <a:lnSpc>
                <a:spcPts val="4941"/>
              </a:lnSpc>
            </a:pPr>
            <a:r>
              <a:rPr lang="en-US" sz="2976">
                <a:solidFill>
                  <a:srgbClr val="000000"/>
                </a:solidFill>
                <a:latin typeface="Montserrat"/>
              </a:rPr>
              <a:t>Mô hình Tương tác hỗ trợ bốn loại tương tác:</a:t>
            </a:r>
          </a:p>
          <a:p>
            <a:pPr algn="just">
              <a:lnSpc>
                <a:spcPts val="4941"/>
              </a:lnSpc>
            </a:pPr>
            <a:r>
              <a:rPr lang="en-US" sz="2976">
                <a:solidFill>
                  <a:srgbClr val="000000"/>
                </a:solidFill>
                <a:latin typeface="Montserrat Bold"/>
              </a:rPr>
              <a:t>Read</a:t>
            </a:r>
            <a:r>
              <a:rPr lang="en-US" sz="2976">
                <a:solidFill>
                  <a:srgbClr val="000000"/>
                </a:solidFill>
                <a:latin typeface="Montserrat"/>
              </a:rPr>
              <a:t> (Đọc) : Đọc lấy các thuộc tính, giá trị từ máy chủ</a:t>
            </a:r>
          </a:p>
          <a:p>
            <a:pPr algn="just">
              <a:lnSpc>
                <a:spcPts val="4941"/>
              </a:lnSpc>
            </a:pPr>
            <a:r>
              <a:rPr lang="en-US" sz="2976">
                <a:solidFill>
                  <a:srgbClr val="000000"/>
                </a:solidFill>
                <a:latin typeface="Montserrat Bold"/>
              </a:rPr>
              <a:t>Write</a:t>
            </a:r>
            <a:r>
              <a:rPr lang="en-US" sz="2976">
                <a:solidFill>
                  <a:srgbClr val="000000"/>
                </a:solidFill>
                <a:latin typeface="Montserrat"/>
              </a:rPr>
              <a:t> (Ghi) : Thay đổi giá trị các thuộc tính</a:t>
            </a:r>
          </a:p>
          <a:p>
            <a:pPr algn="just">
              <a:lnSpc>
                <a:spcPts val="4941"/>
              </a:lnSpc>
            </a:pPr>
            <a:r>
              <a:rPr lang="en-US" sz="2976">
                <a:solidFill>
                  <a:srgbClr val="000000"/>
                </a:solidFill>
                <a:latin typeface="Montserrat Bold"/>
              </a:rPr>
              <a:t>Invoke</a:t>
            </a:r>
            <a:r>
              <a:rPr lang="en-US" sz="2976">
                <a:solidFill>
                  <a:srgbClr val="000000"/>
                </a:solidFill>
                <a:latin typeface="Montserrat"/>
              </a:rPr>
              <a:t> (Kích hoạt) : Gửi lệnh đến client</a:t>
            </a:r>
          </a:p>
          <a:p>
            <a:pPr algn="just">
              <a:lnSpc>
                <a:spcPts val="4941"/>
              </a:lnSpc>
            </a:pPr>
            <a:r>
              <a:rPr lang="en-US" sz="2976">
                <a:solidFill>
                  <a:srgbClr val="000000"/>
                </a:solidFill>
                <a:latin typeface="Montserrat Bold"/>
              </a:rPr>
              <a:t>Subscribe </a:t>
            </a:r>
            <a:r>
              <a:rPr lang="en-US" sz="2976">
                <a:solidFill>
                  <a:srgbClr val="000000"/>
                </a:solidFill>
                <a:latin typeface="Montserrat"/>
              </a:rPr>
              <a:t>(Đăng ký): Nhận dữ liệu từ thiết bị định kỳ thay vì phải yêu cầu gửi dữ liệu.</a:t>
            </a:r>
          </a:p>
          <a:p>
            <a:pPr algn="just">
              <a:lnSpc>
                <a:spcPts val="4941"/>
              </a:lnSpc>
            </a:pPr>
            <a:endParaRPr lang="en-US" sz="2976">
              <a:solidFill>
                <a:srgbClr val="000000"/>
              </a:solidFill>
              <a:latin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014787" y="1610325"/>
            <a:ext cx="12752680" cy="7647975"/>
          </a:xfrm>
          <a:custGeom>
            <a:avLst/>
            <a:gdLst/>
            <a:ahLst/>
            <a:cxnLst/>
            <a:rect l="l" t="t" r="r" b="b"/>
            <a:pathLst>
              <a:path w="12752680" h="7647975">
                <a:moveTo>
                  <a:pt x="0" y="0"/>
                </a:moveTo>
                <a:lnTo>
                  <a:pt x="12752680" y="0"/>
                </a:lnTo>
                <a:lnTo>
                  <a:pt x="12752680" y="7647975"/>
                </a:lnTo>
                <a:lnTo>
                  <a:pt x="0" y="7647975"/>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alphaModFix amt="7999"/>
          </a:blip>
          <a:srcRect/>
          <a:stretch>
            <a:fillRect/>
          </a:stretch>
        </p:blipFill>
        <p:spPr>
          <a:xfrm>
            <a:off x="252263" y="162819"/>
            <a:ext cx="17453083" cy="11344504"/>
          </a:xfrm>
          <a:prstGeom prst="rect">
            <a:avLst/>
          </a:prstGeom>
        </p:spPr>
      </p:pic>
      <p:sp>
        <p:nvSpPr>
          <p:cNvPr id="4" name="TextBox 4"/>
          <p:cNvSpPr txBox="1"/>
          <p:nvPr/>
        </p:nvSpPr>
        <p:spPr>
          <a:xfrm>
            <a:off x="1342694" y="667385"/>
            <a:ext cx="7466409" cy="646431"/>
          </a:xfrm>
          <a:prstGeom prst="rect">
            <a:avLst/>
          </a:prstGeom>
        </p:spPr>
        <p:txBody>
          <a:bodyPr lIns="0" tIns="0" rIns="0" bIns="0" rtlCol="0" anchor="t">
            <a:spAutoFit/>
          </a:bodyPr>
          <a:lstStyle/>
          <a:p>
            <a:pPr algn="ctr">
              <a:lnSpc>
                <a:spcPts val="5319"/>
              </a:lnSpc>
              <a:spcBef>
                <a:spcPct val="0"/>
              </a:spcBef>
            </a:pPr>
            <a:r>
              <a:rPr lang="en-US" sz="3799">
                <a:solidFill>
                  <a:srgbClr val="37C9EF"/>
                </a:solidFill>
                <a:latin typeface="Montserrat Bold"/>
              </a:rPr>
              <a:t>3.2 Mô hình tương tác Matterl</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62265" y="2251396"/>
            <a:ext cx="12689278" cy="7006904"/>
            <a:chOff x="0" y="0"/>
            <a:chExt cx="16919038" cy="9342538"/>
          </a:xfrm>
        </p:grpSpPr>
        <p:sp>
          <p:nvSpPr>
            <p:cNvPr id="3" name="Freeform 3"/>
            <p:cNvSpPr/>
            <p:nvPr/>
          </p:nvSpPr>
          <p:spPr>
            <a:xfrm>
              <a:off x="0" y="0"/>
              <a:ext cx="16919038" cy="2229373"/>
            </a:xfrm>
            <a:custGeom>
              <a:avLst/>
              <a:gdLst/>
              <a:ahLst/>
              <a:cxnLst/>
              <a:rect l="l" t="t" r="r" b="b"/>
              <a:pathLst>
                <a:path w="16919038" h="2229373">
                  <a:moveTo>
                    <a:pt x="0" y="0"/>
                  </a:moveTo>
                  <a:lnTo>
                    <a:pt x="16919038" y="0"/>
                  </a:lnTo>
                  <a:lnTo>
                    <a:pt x="16919038" y="2229373"/>
                  </a:lnTo>
                  <a:lnTo>
                    <a:pt x="0" y="2229373"/>
                  </a:lnTo>
                  <a:lnTo>
                    <a:pt x="0" y="0"/>
                  </a:lnTo>
                  <a:close/>
                </a:path>
              </a:pathLst>
            </a:custGeom>
            <a:blipFill>
              <a:blip r:embed="rId2"/>
              <a:stretch>
                <a:fillRect/>
              </a:stretch>
            </a:blipFill>
          </p:spPr>
          <p:txBody>
            <a:bodyPr/>
            <a:lstStyle/>
            <a:p>
              <a:endParaRPr lang="en-US"/>
            </a:p>
          </p:txBody>
        </p:sp>
        <p:sp>
          <p:nvSpPr>
            <p:cNvPr id="4" name="Freeform 4"/>
            <p:cNvSpPr/>
            <p:nvPr/>
          </p:nvSpPr>
          <p:spPr>
            <a:xfrm>
              <a:off x="0" y="2586276"/>
              <a:ext cx="16919038" cy="2166677"/>
            </a:xfrm>
            <a:custGeom>
              <a:avLst/>
              <a:gdLst/>
              <a:ahLst/>
              <a:cxnLst/>
              <a:rect l="l" t="t" r="r" b="b"/>
              <a:pathLst>
                <a:path w="16919038" h="2166677">
                  <a:moveTo>
                    <a:pt x="0" y="0"/>
                  </a:moveTo>
                  <a:lnTo>
                    <a:pt x="16919038" y="0"/>
                  </a:lnTo>
                  <a:lnTo>
                    <a:pt x="16919038" y="2166677"/>
                  </a:lnTo>
                  <a:lnTo>
                    <a:pt x="0" y="2166677"/>
                  </a:lnTo>
                  <a:lnTo>
                    <a:pt x="0" y="0"/>
                  </a:lnTo>
                  <a:close/>
                </a:path>
              </a:pathLst>
            </a:custGeom>
            <a:blipFill>
              <a:blip r:embed="rId2"/>
              <a:stretch>
                <a:fillRect t="-2893"/>
              </a:stretch>
            </a:blipFill>
          </p:spPr>
          <p:txBody>
            <a:bodyPr/>
            <a:lstStyle/>
            <a:p>
              <a:endParaRPr lang="en-US"/>
            </a:p>
          </p:txBody>
        </p:sp>
        <p:sp>
          <p:nvSpPr>
            <p:cNvPr id="5" name="Freeform 5"/>
            <p:cNvSpPr/>
            <p:nvPr/>
          </p:nvSpPr>
          <p:spPr>
            <a:xfrm>
              <a:off x="0" y="5108458"/>
              <a:ext cx="16919038" cy="4234080"/>
            </a:xfrm>
            <a:custGeom>
              <a:avLst/>
              <a:gdLst/>
              <a:ahLst/>
              <a:cxnLst/>
              <a:rect l="l" t="t" r="r" b="b"/>
              <a:pathLst>
                <a:path w="16919038" h="4234080">
                  <a:moveTo>
                    <a:pt x="0" y="0"/>
                  </a:moveTo>
                  <a:lnTo>
                    <a:pt x="16919038" y="0"/>
                  </a:lnTo>
                  <a:lnTo>
                    <a:pt x="16919038" y="4234080"/>
                  </a:lnTo>
                  <a:lnTo>
                    <a:pt x="0" y="4234080"/>
                  </a:lnTo>
                  <a:lnTo>
                    <a:pt x="0" y="0"/>
                  </a:lnTo>
                  <a:close/>
                </a:path>
              </a:pathLst>
            </a:custGeom>
            <a:blipFill>
              <a:blip r:embed="rId3"/>
              <a:stretch>
                <a:fillRect/>
              </a:stretch>
            </a:blipFill>
          </p:spPr>
          <p:txBody>
            <a:bodyPr/>
            <a:lstStyle/>
            <a:p>
              <a:endParaRPr lang="en-US"/>
            </a:p>
          </p:txBody>
        </p:sp>
      </p:grpSp>
      <p:sp>
        <p:nvSpPr>
          <p:cNvPr id="6" name="TextBox 6"/>
          <p:cNvSpPr txBox="1"/>
          <p:nvPr/>
        </p:nvSpPr>
        <p:spPr>
          <a:xfrm>
            <a:off x="2654809" y="962025"/>
            <a:ext cx="12978383"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Montserrat Bold"/>
              </a:rPr>
              <a:t>Ví dụ:</a:t>
            </a:r>
            <a:r>
              <a:rPr lang="en-US" sz="3099">
                <a:solidFill>
                  <a:srgbClr val="000000"/>
                </a:solidFill>
                <a:latin typeface="Montserrat"/>
              </a:rPr>
              <a:t> Thiết bị khóa cửa thông minh tích hợp giao thức Matter</a:t>
            </a:r>
          </a:p>
        </p:txBody>
      </p:sp>
      <p:sp>
        <p:nvSpPr>
          <p:cNvPr id="7" name="Freeform 7"/>
          <p:cNvSpPr/>
          <p:nvPr/>
        </p:nvSpPr>
        <p:spPr>
          <a:xfrm rot="-1898322">
            <a:off x="16500865" y="-2533389"/>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4"/>
            <a:stretch>
              <a:fillRect/>
            </a:stretch>
          </a:blipFill>
        </p:spPr>
        <p:txBody>
          <a:bodyPr/>
          <a:lstStyle/>
          <a:p>
            <a:endParaRPr lang="en-US"/>
          </a:p>
        </p:txBody>
      </p:sp>
      <p:pic>
        <p:nvPicPr>
          <p:cNvPr id="8" name="Picture 8"/>
          <p:cNvPicPr>
            <a:picLocks noChangeAspect="1"/>
          </p:cNvPicPr>
          <p:nvPr/>
        </p:nvPicPr>
        <p:blipFill>
          <a:blip r:embed="rId5">
            <a:alphaModFix amt="5000"/>
          </a:blip>
          <a:srcRect/>
          <a:stretch>
            <a:fillRect/>
          </a:stretch>
        </p:blipFill>
        <p:spPr>
          <a:xfrm>
            <a:off x="-905951" y="-1005613"/>
            <a:ext cx="18891217" cy="12279291"/>
          </a:xfrm>
          <a:prstGeom prst="rect">
            <a:avLst/>
          </a:prstGeom>
        </p:spPr>
      </p:pic>
      <p:sp>
        <p:nvSpPr>
          <p:cNvPr id="9" name="TextBox 9"/>
          <p:cNvSpPr txBox="1"/>
          <p:nvPr/>
        </p:nvSpPr>
        <p:spPr>
          <a:xfrm>
            <a:off x="1754987" y="2933464"/>
            <a:ext cx="799571" cy="356235"/>
          </a:xfrm>
          <a:prstGeom prst="rect">
            <a:avLst/>
          </a:prstGeom>
        </p:spPr>
        <p:txBody>
          <a:bodyPr lIns="0" tIns="0" rIns="0" bIns="0" rtlCol="0" anchor="t">
            <a:spAutoFit/>
          </a:bodyPr>
          <a:lstStyle/>
          <a:p>
            <a:pPr algn="ctr">
              <a:lnSpc>
                <a:spcPts val="2940"/>
              </a:lnSpc>
              <a:spcBef>
                <a:spcPct val="0"/>
              </a:spcBef>
            </a:pPr>
            <a:r>
              <a:rPr lang="en-US" sz="2100">
                <a:solidFill>
                  <a:srgbClr val="FF3131"/>
                </a:solidFill>
                <a:latin typeface="Montserrat Bold"/>
              </a:rPr>
              <a:t>READ</a:t>
            </a:r>
          </a:p>
        </p:txBody>
      </p:sp>
      <p:sp>
        <p:nvSpPr>
          <p:cNvPr id="10" name="TextBox 10"/>
          <p:cNvSpPr txBox="1"/>
          <p:nvPr/>
        </p:nvSpPr>
        <p:spPr>
          <a:xfrm>
            <a:off x="1685997" y="4936865"/>
            <a:ext cx="937551" cy="356235"/>
          </a:xfrm>
          <a:prstGeom prst="rect">
            <a:avLst/>
          </a:prstGeom>
        </p:spPr>
        <p:txBody>
          <a:bodyPr lIns="0" tIns="0" rIns="0" bIns="0" rtlCol="0" anchor="t">
            <a:spAutoFit/>
          </a:bodyPr>
          <a:lstStyle/>
          <a:p>
            <a:pPr algn="ctr">
              <a:lnSpc>
                <a:spcPts val="2940"/>
              </a:lnSpc>
              <a:spcBef>
                <a:spcPct val="0"/>
              </a:spcBef>
            </a:pPr>
            <a:r>
              <a:rPr lang="en-US" sz="2100">
                <a:solidFill>
                  <a:srgbClr val="FF3131"/>
                </a:solidFill>
                <a:latin typeface="Montserrat Bold"/>
              </a:rPr>
              <a:t>WRITE</a:t>
            </a:r>
          </a:p>
        </p:txBody>
      </p:sp>
      <p:sp>
        <p:nvSpPr>
          <p:cNvPr id="11" name="TextBox 11"/>
          <p:cNvSpPr txBox="1"/>
          <p:nvPr/>
        </p:nvSpPr>
        <p:spPr>
          <a:xfrm>
            <a:off x="1603050" y="7626107"/>
            <a:ext cx="1103445" cy="356235"/>
          </a:xfrm>
          <a:prstGeom prst="rect">
            <a:avLst/>
          </a:prstGeom>
        </p:spPr>
        <p:txBody>
          <a:bodyPr lIns="0" tIns="0" rIns="0" bIns="0" rtlCol="0" anchor="t">
            <a:spAutoFit/>
          </a:bodyPr>
          <a:lstStyle/>
          <a:p>
            <a:pPr algn="ctr">
              <a:lnSpc>
                <a:spcPts val="2940"/>
              </a:lnSpc>
              <a:spcBef>
                <a:spcPct val="0"/>
              </a:spcBef>
            </a:pPr>
            <a:r>
              <a:rPr lang="en-US" sz="2100">
                <a:solidFill>
                  <a:srgbClr val="FF3131"/>
                </a:solidFill>
                <a:latin typeface="Montserrat Bold"/>
              </a:rPr>
              <a:t>INVOKE</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654809" y="962025"/>
            <a:ext cx="12978383" cy="530860"/>
          </a:xfrm>
          <a:prstGeom prst="rect">
            <a:avLst/>
          </a:prstGeom>
        </p:spPr>
        <p:txBody>
          <a:bodyPr lIns="0" tIns="0" rIns="0" bIns="0" rtlCol="0" anchor="t">
            <a:spAutoFit/>
          </a:bodyPr>
          <a:lstStyle/>
          <a:p>
            <a:pPr algn="ctr">
              <a:lnSpc>
                <a:spcPts val="4339"/>
              </a:lnSpc>
              <a:spcBef>
                <a:spcPct val="0"/>
              </a:spcBef>
            </a:pPr>
            <a:r>
              <a:rPr lang="en-US" sz="3099">
                <a:solidFill>
                  <a:srgbClr val="000000"/>
                </a:solidFill>
                <a:latin typeface="Montserrat Bold"/>
              </a:rPr>
              <a:t>Ví dụ:</a:t>
            </a:r>
            <a:r>
              <a:rPr lang="en-US" sz="3099">
                <a:solidFill>
                  <a:srgbClr val="000000"/>
                </a:solidFill>
                <a:latin typeface="Montserrat"/>
              </a:rPr>
              <a:t> Thiết bị khóa cửa thông minh tích hợp giao thức Matter</a:t>
            </a:r>
          </a:p>
        </p:txBody>
      </p:sp>
      <p:sp>
        <p:nvSpPr>
          <p:cNvPr id="3" name="Freeform 3"/>
          <p:cNvSpPr/>
          <p:nvPr/>
        </p:nvSpPr>
        <p:spPr>
          <a:xfrm rot="-1898322">
            <a:off x="16500865" y="-2533389"/>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pic>
        <p:nvPicPr>
          <p:cNvPr id="4" name="Picture 4"/>
          <p:cNvPicPr>
            <a:picLocks noChangeAspect="1"/>
          </p:cNvPicPr>
          <p:nvPr/>
        </p:nvPicPr>
        <p:blipFill>
          <a:blip r:embed="rId3">
            <a:alphaModFix amt="5000"/>
          </a:blip>
          <a:srcRect/>
          <a:stretch>
            <a:fillRect/>
          </a:stretch>
        </p:blipFill>
        <p:spPr>
          <a:xfrm>
            <a:off x="-286978" y="371690"/>
            <a:ext cx="18891217" cy="12279291"/>
          </a:xfrm>
          <a:prstGeom prst="rect">
            <a:avLst/>
          </a:prstGeom>
        </p:spPr>
      </p:pic>
      <p:sp>
        <p:nvSpPr>
          <p:cNvPr id="5" name="Freeform 5"/>
          <p:cNvSpPr/>
          <p:nvPr/>
        </p:nvSpPr>
        <p:spPr>
          <a:xfrm>
            <a:off x="2654809" y="2021134"/>
            <a:ext cx="13007644" cy="6244732"/>
          </a:xfrm>
          <a:custGeom>
            <a:avLst/>
            <a:gdLst/>
            <a:ahLst/>
            <a:cxnLst/>
            <a:rect l="l" t="t" r="r" b="b"/>
            <a:pathLst>
              <a:path w="13007644" h="6244732">
                <a:moveTo>
                  <a:pt x="0" y="0"/>
                </a:moveTo>
                <a:lnTo>
                  <a:pt x="13007643" y="0"/>
                </a:lnTo>
                <a:lnTo>
                  <a:pt x="13007643" y="6244732"/>
                </a:lnTo>
                <a:lnTo>
                  <a:pt x="0" y="6244732"/>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7884893" y="8545457"/>
            <a:ext cx="2547476" cy="356235"/>
          </a:xfrm>
          <a:prstGeom prst="rect">
            <a:avLst/>
          </a:prstGeom>
        </p:spPr>
        <p:txBody>
          <a:bodyPr lIns="0" tIns="0" rIns="0" bIns="0" rtlCol="0" anchor="t">
            <a:spAutoFit/>
          </a:bodyPr>
          <a:lstStyle/>
          <a:p>
            <a:pPr algn="ctr">
              <a:lnSpc>
                <a:spcPts val="2940"/>
              </a:lnSpc>
              <a:spcBef>
                <a:spcPct val="0"/>
              </a:spcBef>
            </a:pPr>
            <a:r>
              <a:rPr lang="en-US" sz="2100">
                <a:solidFill>
                  <a:srgbClr val="FF3131"/>
                </a:solidFill>
                <a:latin typeface="Montserrat Bold"/>
              </a:rPr>
              <a:t>SUBSCRIBE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693425" y="-1352949"/>
            <a:ext cx="9898854" cy="8599630"/>
          </a:xfrm>
          <a:custGeom>
            <a:avLst/>
            <a:gdLst/>
            <a:ahLst/>
            <a:cxnLst/>
            <a:rect l="l" t="t" r="r" b="b"/>
            <a:pathLst>
              <a:path w="9898854" h="8599630">
                <a:moveTo>
                  <a:pt x="0" y="0"/>
                </a:moveTo>
                <a:lnTo>
                  <a:pt x="9898854" y="0"/>
                </a:lnTo>
                <a:lnTo>
                  <a:pt x="9898854" y="8599629"/>
                </a:lnTo>
                <a:lnTo>
                  <a:pt x="0" y="8599629"/>
                </a:lnTo>
                <a:lnTo>
                  <a:pt x="0" y="0"/>
                </a:lnTo>
                <a:close/>
              </a:path>
            </a:pathLst>
          </a:custGeom>
          <a:blipFill>
            <a:blip r:embed="rId2"/>
            <a:stretch>
              <a:fillRect/>
            </a:stretch>
          </a:blipFill>
        </p:spPr>
        <p:txBody>
          <a:bodyPr/>
          <a:lstStyle/>
          <a:p>
            <a:endParaRPr lang="en-US"/>
          </a:p>
        </p:txBody>
      </p:sp>
      <p:pic>
        <p:nvPicPr>
          <p:cNvPr id="3" name="Picture 3"/>
          <p:cNvPicPr>
            <a:picLocks noChangeAspect="1"/>
          </p:cNvPicPr>
          <p:nvPr/>
        </p:nvPicPr>
        <p:blipFill>
          <a:blip r:embed="rId3">
            <a:alphaModFix amt="80000"/>
          </a:blip>
          <a:srcRect/>
          <a:stretch>
            <a:fillRect/>
          </a:stretch>
        </p:blipFill>
        <p:spPr>
          <a:xfrm>
            <a:off x="1702021" y="1009563"/>
            <a:ext cx="782889" cy="921046"/>
          </a:xfrm>
          <a:prstGeom prst="rect">
            <a:avLst/>
          </a:prstGeom>
        </p:spPr>
      </p:pic>
      <p:pic>
        <p:nvPicPr>
          <p:cNvPr id="4" name="Picture 4"/>
          <p:cNvPicPr>
            <a:picLocks noChangeAspect="1"/>
          </p:cNvPicPr>
          <p:nvPr/>
        </p:nvPicPr>
        <p:blipFill>
          <a:blip r:embed="rId4">
            <a:alphaModFix amt="4000"/>
          </a:blip>
          <a:srcRect/>
          <a:stretch>
            <a:fillRect/>
          </a:stretch>
        </p:blipFill>
        <p:spPr>
          <a:xfrm>
            <a:off x="1715137" y="0"/>
            <a:ext cx="10949131" cy="11287764"/>
          </a:xfrm>
          <a:prstGeom prst="rect">
            <a:avLst/>
          </a:prstGeom>
        </p:spPr>
      </p:pic>
      <p:sp>
        <p:nvSpPr>
          <p:cNvPr id="5" name="TextBox 5"/>
          <p:cNvSpPr txBox="1"/>
          <p:nvPr/>
        </p:nvSpPr>
        <p:spPr>
          <a:xfrm>
            <a:off x="2713638" y="1215559"/>
            <a:ext cx="8525731" cy="609600"/>
          </a:xfrm>
          <a:prstGeom prst="rect">
            <a:avLst/>
          </a:prstGeom>
        </p:spPr>
        <p:txBody>
          <a:bodyPr lIns="0" tIns="0" rIns="0" bIns="0" rtlCol="0" anchor="t">
            <a:spAutoFit/>
          </a:bodyPr>
          <a:lstStyle/>
          <a:p>
            <a:pPr marL="0" lvl="0" indent="0" algn="l">
              <a:lnSpc>
                <a:spcPts val="4881"/>
              </a:lnSpc>
              <a:spcBef>
                <a:spcPct val="0"/>
              </a:spcBef>
            </a:pPr>
            <a:r>
              <a:rPr lang="en-US" sz="4068">
                <a:solidFill>
                  <a:srgbClr val="101010"/>
                </a:solidFill>
                <a:latin typeface="Montserrat Bold"/>
              </a:rPr>
              <a:t>Nội dung</a:t>
            </a:r>
          </a:p>
        </p:txBody>
      </p:sp>
      <p:sp>
        <p:nvSpPr>
          <p:cNvPr id="6" name="TextBox 6"/>
          <p:cNvSpPr txBox="1"/>
          <p:nvPr/>
        </p:nvSpPr>
        <p:spPr>
          <a:xfrm>
            <a:off x="2676532" y="2435434"/>
            <a:ext cx="2155478" cy="455295"/>
          </a:xfrm>
          <a:prstGeom prst="rect">
            <a:avLst/>
          </a:prstGeom>
        </p:spPr>
        <p:txBody>
          <a:bodyPr lIns="0" tIns="0" rIns="0" bIns="0" rtlCol="0" anchor="t">
            <a:spAutoFit/>
          </a:bodyPr>
          <a:lstStyle/>
          <a:p>
            <a:pPr algn="ctr">
              <a:lnSpc>
                <a:spcPts val="3779"/>
              </a:lnSpc>
              <a:spcBef>
                <a:spcPct val="0"/>
              </a:spcBef>
            </a:pPr>
            <a:r>
              <a:rPr lang="en-US" sz="2700">
                <a:solidFill>
                  <a:srgbClr val="048AFF"/>
                </a:solidFill>
                <a:latin typeface="Montserrat Bold"/>
              </a:rPr>
              <a:t>1.Tổng quan</a:t>
            </a:r>
          </a:p>
        </p:txBody>
      </p:sp>
      <p:sp>
        <p:nvSpPr>
          <p:cNvPr id="7" name="TextBox 7"/>
          <p:cNvSpPr txBox="1"/>
          <p:nvPr/>
        </p:nvSpPr>
        <p:spPr>
          <a:xfrm>
            <a:off x="2704897" y="4809596"/>
            <a:ext cx="2031950" cy="455295"/>
          </a:xfrm>
          <a:prstGeom prst="rect">
            <a:avLst/>
          </a:prstGeom>
        </p:spPr>
        <p:txBody>
          <a:bodyPr lIns="0" tIns="0" rIns="0" bIns="0" rtlCol="0" anchor="t">
            <a:spAutoFit/>
          </a:bodyPr>
          <a:lstStyle/>
          <a:p>
            <a:pPr algn="ctr">
              <a:lnSpc>
                <a:spcPts val="3779"/>
              </a:lnSpc>
              <a:spcBef>
                <a:spcPct val="0"/>
              </a:spcBef>
            </a:pPr>
            <a:r>
              <a:rPr lang="en-US" sz="2700">
                <a:solidFill>
                  <a:srgbClr val="048AFF"/>
                </a:solidFill>
                <a:latin typeface="Montserrat Bold"/>
              </a:rPr>
              <a:t>2.Kiến trúc </a:t>
            </a:r>
          </a:p>
        </p:txBody>
      </p:sp>
      <p:sp>
        <p:nvSpPr>
          <p:cNvPr id="8" name="TextBox 8"/>
          <p:cNvSpPr txBox="1"/>
          <p:nvPr/>
        </p:nvSpPr>
        <p:spPr>
          <a:xfrm>
            <a:off x="2676532" y="7430028"/>
            <a:ext cx="3183285" cy="455295"/>
          </a:xfrm>
          <a:prstGeom prst="rect">
            <a:avLst/>
          </a:prstGeom>
        </p:spPr>
        <p:txBody>
          <a:bodyPr lIns="0" tIns="0" rIns="0" bIns="0" rtlCol="0" anchor="t">
            <a:spAutoFit/>
          </a:bodyPr>
          <a:lstStyle/>
          <a:p>
            <a:pPr algn="ctr">
              <a:lnSpc>
                <a:spcPts val="3779"/>
              </a:lnSpc>
              <a:spcBef>
                <a:spcPct val="0"/>
              </a:spcBef>
            </a:pPr>
            <a:r>
              <a:rPr lang="en-US" sz="2700">
                <a:solidFill>
                  <a:srgbClr val="048AFF"/>
                </a:solidFill>
                <a:latin typeface="Montserrat Bold"/>
              </a:rPr>
              <a:t>3.Mô hình dữ liệu </a:t>
            </a:r>
          </a:p>
        </p:txBody>
      </p:sp>
      <p:sp>
        <p:nvSpPr>
          <p:cNvPr id="9" name="TextBox 9"/>
          <p:cNvSpPr txBox="1"/>
          <p:nvPr/>
        </p:nvSpPr>
        <p:spPr>
          <a:xfrm>
            <a:off x="8232613" y="2474269"/>
            <a:ext cx="1939379" cy="455295"/>
          </a:xfrm>
          <a:prstGeom prst="rect">
            <a:avLst/>
          </a:prstGeom>
        </p:spPr>
        <p:txBody>
          <a:bodyPr lIns="0" tIns="0" rIns="0" bIns="0" rtlCol="0" anchor="t">
            <a:spAutoFit/>
          </a:bodyPr>
          <a:lstStyle/>
          <a:p>
            <a:pPr algn="ctr">
              <a:lnSpc>
                <a:spcPts val="3779"/>
              </a:lnSpc>
              <a:spcBef>
                <a:spcPct val="0"/>
              </a:spcBef>
            </a:pPr>
            <a:r>
              <a:rPr lang="en-US" sz="2700">
                <a:solidFill>
                  <a:srgbClr val="048AFF"/>
                </a:solidFill>
                <a:latin typeface="Montserrat Bold"/>
              </a:rPr>
              <a:t>4.Bảo mật </a:t>
            </a:r>
          </a:p>
        </p:txBody>
      </p:sp>
      <p:sp>
        <p:nvSpPr>
          <p:cNvPr id="10" name="TextBox 10"/>
          <p:cNvSpPr txBox="1"/>
          <p:nvPr/>
        </p:nvSpPr>
        <p:spPr>
          <a:xfrm>
            <a:off x="2912389" y="3065562"/>
            <a:ext cx="3294608"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1.1 Sự ra đời của MATTER.</a:t>
            </a:r>
          </a:p>
        </p:txBody>
      </p:sp>
      <p:sp>
        <p:nvSpPr>
          <p:cNvPr id="11" name="TextBox 11"/>
          <p:cNvSpPr txBox="1"/>
          <p:nvPr/>
        </p:nvSpPr>
        <p:spPr>
          <a:xfrm>
            <a:off x="2928288" y="3665108"/>
            <a:ext cx="3542407"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1.2 MATTER Protocol là gì ?</a:t>
            </a:r>
          </a:p>
        </p:txBody>
      </p:sp>
      <p:sp>
        <p:nvSpPr>
          <p:cNvPr id="12" name="TextBox 12"/>
          <p:cNvSpPr txBox="1"/>
          <p:nvPr/>
        </p:nvSpPr>
        <p:spPr>
          <a:xfrm>
            <a:off x="2912389" y="4218619"/>
            <a:ext cx="2722066"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1.3 Một số đặc điểm. </a:t>
            </a:r>
          </a:p>
        </p:txBody>
      </p:sp>
      <p:sp>
        <p:nvSpPr>
          <p:cNvPr id="13" name="TextBox 13"/>
          <p:cNvSpPr txBox="1"/>
          <p:nvPr/>
        </p:nvSpPr>
        <p:spPr>
          <a:xfrm>
            <a:off x="2943568" y="5407766"/>
            <a:ext cx="2907357"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2.1 Kiến trúc phân lớp.</a:t>
            </a:r>
          </a:p>
        </p:txBody>
      </p:sp>
      <p:sp>
        <p:nvSpPr>
          <p:cNvPr id="14" name="TextBox 14"/>
          <p:cNvSpPr txBox="1"/>
          <p:nvPr/>
        </p:nvSpPr>
        <p:spPr>
          <a:xfrm>
            <a:off x="2912389" y="5829829"/>
            <a:ext cx="3714155"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2.2 Kiến trúc mạng MATTER</a:t>
            </a:r>
          </a:p>
        </p:txBody>
      </p:sp>
      <p:sp>
        <p:nvSpPr>
          <p:cNvPr id="15" name="TextBox 15"/>
          <p:cNvSpPr txBox="1"/>
          <p:nvPr/>
        </p:nvSpPr>
        <p:spPr>
          <a:xfrm>
            <a:off x="2943568" y="6302269"/>
            <a:ext cx="4246134" cy="727710"/>
          </a:xfrm>
          <a:prstGeom prst="rect">
            <a:avLst/>
          </a:prstGeom>
        </p:spPr>
        <p:txBody>
          <a:bodyPr lIns="0" tIns="0" rIns="0" bIns="0" rtlCol="0" anchor="t">
            <a:spAutoFit/>
          </a:bodyPr>
          <a:lstStyle/>
          <a:p>
            <a:pPr>
              <a:lnSpc>
                <a:spcPts val="2940"/>
              </a:lnSpc>
            </a:pPr>
            <a:r>
              <a:rPr lang="en-US" sz="2100">
                <a:solidFill>
                  <a:srgbClr val="101010"/>
                </a:solidFill>
                <a:latin typeface="Montserrat"/>
              </a:rPr>
              <a:t>2.3 Những thành phần</a:t>
            </a:r>
          </a:p>
          <a:p>
            <a:pPr>
              <a:lnSpc>
                <a:spcPts val="2940"/>
              </a:lnSpc>
              <a:spcBef>
                <a:spcPct val="0"/>
              </a:spcBef>
            </a:pPr>
            <a:r>
              <a:rPr lang="en-US" sz="2100">
                <a:solidFill>
                  <a:srgbClr val="101010"/>
                </a:solidFill>
                <a:latin typeface="Montserrat"/>
              </a:rPr>
              <a:t> trong mạng MATTER </a:t>
            </a:r>
          </a:p>
        </p:txBody>
      </p:sp>
      <p:sp>
        <p:nvSpPr>
          <p:cNvPr id="16" name="TextBox 16"/>
          <p:cNvSpPr txBox="1"/>
          <p:nvPr/>
        </p:nvSpPr>
        <p:spPr>
          <a:xfrm>
            <a:off x="2969513" y="8056773"/>
            <a:ext cx="4316611"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3.1  Mô hình dữ liệu trong Matter</a:t>
            </a:r>
          </a:p>
        </p:txBody>
      </p:sp>
      <p:sp>
        <p:nvSpPr>
          <p:cNvPr id="17" name="TextBox 17"/>
          <p:cNvSpPr txBox="1"/>
          <p:nvPr/>
        </p:nvSpPr>
        <p:spPr>
          <a:xfrm>
            <a:off x="2969513" y="8556729"/>
            <a:ext cx="4691658"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3.2 Mô hình tương tác trong Matter</a:t>
            </a:r>
          </a:p>
        </p:txBody>
      </p:sp>
      <p:sp>
        <p:nvSpPr>
          <p:cNvPr id="18" name="TextBox 18"/>
          <p:cNvSpPr txBox="1"/>
          <p:nvPr/>
        </p:nvSpPr>
        <p:spPr>
          <a:xfrm>
            <a:off x="8594463" y="3025411"/>
            <a:ext cx="2020193"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4.1 Nguyên tắc </a:t>
            </a:r>
          </a:p>
        </p:txBody>
      </p:sp>
      <p:sp>
        <p:nvSpPr>
          <p:cNvPr id="19" name="TextBox 19"/>
          <p:cNvSpPr txBox="1"/>
          <p:nvPr/>
        </p:nvSpPr>
        <p:spPr>
          <a:xfrm>
            <a:off x="8594463" y="3447475"/>
            <a:ext cx="5433566"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4.2 Tổng quan vể chứng chỉ và quy trình </a:t>
            </a:r>
          </a:p>
        </p:txBody>
      </p:sp>
      <p:sp>
        <p:nvSpPr>
          <p:cNvPr id="20" name="TextBox 20"/>
          <p:cNvSpPr txBox="1"/>
          <p:nvPr/>
        </p:nvSpPr>
        <p:spPr>
          <a:xfrm>
            <a:off x="8594463" y="3870384"/>
            <a:ext cx="3184029"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4.3 Message Protection </a:t>
            </a:r>
          </a:p>
        </p:txBody>
      </p:sp>
      <p:sp>
        <p:nvSpPr>
          <p:cNvPr id="21" name="TextBox 21"/>
          <p:cNvSpPr txBox="1"/>
          <p:nvPr/>
        </p:nvSpPr>
        <p:spPr>
          <a:xfrm>
            <a:off x="8594463" y="4716203"/>
            <a:ext cx="4790331"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4.5 MATTER Security Requirements </a:t>
            </a:r>
          </a:p>
        </p:txBody>
      </p:sp>
      <p:sp>
        <p:nvSpPr>
          <p:cNvPr id="22" name="TextBox 22"/>
          <p:cNvSpPr txBox="1"/>
          <p:nvPr/>
        </p:nvSpPr>
        <p:spPr>
          <a:xfrm>
            <a:off x="8594463" y="4293294"/>
            <a:ext cx="3475732"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4.4 Commissioning Steps </a:t>
            </a:r>
          </a:p>
        </p:txBody>
      </p:sp>
      <p:sp>
        <p:nvSpPr>
          <p:cNvPr id="23" name="TextBox 23"/>
          <p:cNvSpPr txBox="1"/>
          <p:nvPr/>
        </p:nvSpPr>
        <p:spPr>
          <a:xfrm>
            <a:off x="8232613" y="5188587"/>
            <a:ext cx="4431655" cy="455295"/>
          </a:xfrm>
          <a:prstGeom prst="rect">
            <a:avLst/>
          </a:prstGeom>
        </p:spPr>
        <p:txBody>
          <a:bodyPr lIns="0" tIns="0" rIns="0" bIns="0" rtlCol="0" anchor="t">
            <a:spAutoFit/>
          </a:bodyPr>
          <a:lstStyle/>
          <a:p>
            <a:pPr algn="ctr">
              <a:lnSpc>
                <a:spcPts val="3779"/>
              </a:lnSpc>
              <a:spcBef>
                <a:spcPct val="0"/>
              </a:spcBef>
            </a:pPr>
            <a:r>
              <a:rPr lang="en-US" sz="2700">
                <a:solidFill>
                  <a:srgbClr val="048AFF"/>
                </a:solidFill>
                <a:latin typeface="Montserrat Bold"/>
              </a:rPr>
              <a:t>5.Ứng dụng và triển khai</a:t>
            </a:r>
          </a:p>
        </p:txBody>
      </p:sp>
      <p:sp>
        <p:nvSpPr>
          <p:cNvPr id="24" name="TextBox 24"/>
          <p:cNvSpPr txBox="1"/>
          <p:nvPr/>
        </p:nvSpPr>
        <p:spPr>
          <a:xfrm>
            <a:off x="8614022" y="5767707"/>
            <a:ext cx="4720679"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5.1 Các thiết bị có sử dụng MATTER </a:t>
            </a:r>
          </a:p>
        </p:txBody>
      </p:sp>
      <p:sp>
        <p:nvSpPr>
          <p:cNvPr id="25" name="TextBox 25"/>
          <p:cNvSpPr txBox="1"/>
          <p:nvPr/>
        </p:nvSpPr>
        <p:spPr>
          <a:xfrm>
            <a:off x="8594463" y="6271579"/>
            <a:ext cx="3334643" cy="356235"/>
          </a:xfrm>
          <a:prstGeom prst="rect">
            <a:avLst/>
          </a:prstGeom>
        </p:spPr>
        <p:txBody>
          <a:bodyPr lIns="0" tIns="0" rIns="0" bIns="0" rtlCol="0" anchor="t">
            <a:spAutoFit/>
          </a:bodyPr>
          <a:lstStyle/>
          <a:p>
            <a:pPr algn="ctr">
              <a:lnSpc>
                <a:spcPts val="2940"/>
              </a:lnSpc>
              <a:spcBef>
                <a:spcPct val="0"/>
              </a:spcBef>
            </a:pPr>
            <a:r>
              <a:rPr lang="en-US" sz="2100">
                <a:solidFill>
                  <a:srgbClr val="101010"/>
                </a:solidFill>
                <a:latin typeface="Montserrat"/>
              </a:rPr>
              <a:t>5.2  Tiềm năng phát triển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a:stretch>
            <a:fillRect/>
          </a:stretch>
        </p:blipFill>
        <p:spPr>
          <a:xfrm>
            <a:off x="642020" y="-382787"/>
            <a:ext cx="17003960" cy="11052574"/>
          </a:xfrm>
          <a:prstGeom prst="rect">
            <a:avLst/>
          </a:prstGeom>
        </p:spPr>
      </p:pic>
      <p:sp>
        <p:nvSpPr>
          <p:cNvPr id="3" name="TextBox 3"/>
          <p:cNvSpPr txBox="1"/>
          <p:nvPr/>
        </p:nvSpPr>
        <p:spPr>
          <a:xfrm>
            <a:off x="7000647" y="4162425"/>
            <a:ext cx="4286705" cy="1962150"/>
          </a:xfrm>
          <a:prstGeom prst="rect">
            <a:avLst/>
          </a:prstGeom>
        </p:spPr>
        <p:txBody>
          <a:bodyPr lIns="0" tIns="0" rIns="0" bIns="0" rtlCol="0" anchor="t">
            <a:spAutoFit/>
          </a:bodyPr>
          <a:lstStyle/>
          <a:p>
            <a:pPr algn="ctr">
              <a:lnSpc>
                <a:spcPts val="7742"/>
              </a:lnSpc>
            </a:pPr>
            <a:r>
              <a:rPr lang="en-US" sz="6451">
                <a:solidFill>
                  <a:srgbClr val="FFFFFF"/>
                </a:solidFill>
                <a:latin typeface="Montserrat Bold"/>
              </a:rPr>
              <a:t>Bảo mật</a:t>
            </a:r>
          </a:p>
          <a:p>
            <a:pPr marL="0" lvl="0" indent="0" algn="ctr">
              <a:lnSpc>
                <a:spcPts val="7742"/>
              </a:lnSpc>
              <a:spcBef>
                <a:spcPct val="0"/>
              </a:spcBef>
            </a:pPr>
            <a:r>
              <a:rPr lang="en-US" sz="6451">
                <a:solidFill>
                  <a:srgbClr val="FFFFFF"/>
                </a:solidFill>
                <a:latin typeface="Montserrat"/>
              </a:rPr>
              <a:t>Matter</a:t>
            </a:r>
          </a:p>
        </p:txBody>
      </p:sp>
      <p:grpSp>
        <p:nvGrpSpPr>
          <p:cNvPr id="4" name="Group 4"/>
          <p:cNvGrpSpPr/>
          <p:nvPr/>
        </p:nvGrpSpPr>
        <p:grpSpPr>
          <a:xfrm>
            <a:off x="4366661" y="2675029"/>
            <a:ext cx="9554679" cy="4936941"/>
            <a:chOff x="0" y="0"/>
            <a:chExt cx="3011972" cy="1556298"/>
          </a:xfrm>
        </p:grpSpPr>
        <p:sp>
          <p:nvSpPr>
            <p:cNvPr id="5" name="Freeform 5"/>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en-US"/>
            </a:p>
          </p:txBody>
        </p:sp>
        <p:sp>
          <p:nvSpPr>
            <p:cNvPr id="6" name="TextBox 6"/>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3000"/>
          </a:blip>
          <a:srcRect/>
          <a:stretch>
            <a:fillRect/>
          </a:stretch>
        </p:blipFill>
        <p:spPr>
          <a:xfrm>
            <a:off x="1735332" y="2691225"/>
            <a:ext cx="14528450" cy="14528450"/>
          </a:xfrm>
          <a:prstGeom prst="rect">
            <a:avLst/>
          </a:prstGeom>
        </p:spPr>
      </p:pic>
      <p:sp>
        <p:nvSpPr>
          <p:cNvPr id="3" name="Freeform 3"/>
          <p:cNvSpPr/>
          <p:nvPr/>
        </p:nvSpPr>
        <p:spPr>
          <a:xfrm>
            <a:off x="14307581" y="0"/>
            <a:ext cx="4632618" cy="4114800"/>
          </a:xfrm>
          <a:custGeom>
            <a:avLst/>
            <a:gdLst/>
            <a:ahLst/>
            <a:cxnLst/>
            <a:rect l="l" t="t" r="r" b="b"/>
            <a:pathLst>
              <a:path w="4632618" h="4114800">
                <a:moveTo>
                  <a:pt x="0" y="0"/>
                </a:moveTo>
                <a:lnTo>
                  <a:pt x="4632617" y="0"/>
                </a:lnTo>
                <a:lnTo>
                  <a:pt x="4632617"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1265769" y="742434"/>
            <a:ext cx="939127" cy="1047707"/>
          </a:xfrm>
          <a:custGeom>
            <a:avLst/>
            <a:gdLst/>
            <a:ahLst/>
            <a:cxnLst/>
            <a:rect l="l" t="t" r="r" b="b"/>
            <a:pathLst>
              <a:path w="939127" h="1047707">
                <a:moveTo>
                  <a:pt x="0" y="0"/>
                </a:moveTo>
                <a:lnTo>
                  <a:pt x="939127" y="0"/>
                </a:lnTo>
                <a:lnTo>
                  <a:pt x="939127" y="1047707"/>
                </a:lnTo>
                <a:lnTo>
                  <a:pt x="0" y="1047707"/>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pic>
        <p:nvPicPr>
          <p:cNvPr id="5" name="Picture 5"/>
          <p:cNvPicPr>
            <a:picLocks noChangeAspect="1"/>
          </p:cNvPicPr>
          <p:nvPr/>
        </p:nvPicPr>
        <p:blipFill>
          <a:blip r:embed="rId7">
            <a:alphaModFix amt="21999"/>
          </a:blip>
          <a:srcRect/>
          <a:stretch>
            <a:fillRect/>
          </a:stretch>
        </p:blipFill>
        <p:spPr>
          <a:xfrm>
            <a:off x="-242121" y="-650475"/>
            <a:ext cx="11443359" cy="3833525"/>
          </a:xfrm>
          <a:prstGeom prst="rect">
            <a:avLst/>
          </a:prstGeom>
        </p:spPr>
      </p:pic>
      <p:sp>
        <p:nvSpPr>
          <p:cNvPr id="6" name="TextBox 6"/>
          <p:cNvSpPr txBox="1"/>
          <p:nvPr/>
        </p:nvSpPr>
        <p:spPr>
          <a:xfrm>
            <a:off x="1923348" y="2688601"/>
            <a:ext cx="14340435" cy="5952727"/>
          </a:xfrm>
          <a:prstGeom prst="rect">
            <a:avLst/>
          </a:prstGeom>
        </p:spPr>
        <p:txBody>
          <a:bodyPr lIns="0" tIns="0" rIns="0" bIns="0" rtlCol="0" anchor="t">
            <a:spAutoFit/>
          </a:bodyPr>
          <a:lstStyle/>
          <a:p>
            <a:pPr algn="just">
              <a:lnSpc>
                <a:spcPts val="5966"/>
              </a:lnSpc>
            </a:pPr>
            <a:endParaRPr/>
          </a:p>
          <a:p>
            <a:pPr algn="just">
              <a:lnSpc>
                <a:spcPts val="5966"/>
              </a:lnSpc>
            </a:pPr>
            <a:r>
              <a:rPr lang="en-US" sz="3156">
                <a:solidFill>
                  <a:srgbClr val="000000"/>
                </a:solidFill>
                <a:latin typeface="Montserrat Bold"/>
              </a:rPr>
              <a:t>Không cho phép xâm nhập lạ</a:t>
            </a:r>
            <a:r>
              <a:rPr lang="en-US" sz="3156">
                <a:solidFill>
                  <a:srgbClr val="000000"/>
                </a:solidFill>
                <a:latin typeface="Montserrat"/>
              </a:rPr>
              <a:t> (No anonymous joining) : Luôn yêu cầu “bằng chứng về quyền sở hữu” (nghĩa là mật mã dành riêng cho thiết bị).</a:t>
            </a:r>
          </a:p>
          <a:p>
            <a:pPr algn="just">
              <a:lnSpc>
                <a:spcPts val="5966"/>
              </a:lnSpc>
            </a:pPr>
            <a:r>
              <a:rPr lang="en-US" sz="3156">
                <a:solidFill>
                  <a:srgbClr val="000000"/>
                </a:solidFill>
                <a:latin typeface="Montserrat Bold"/>
              </a:rPr>
              <a:t>Chứng thực thiết bị: </a:t>
            </a:r>
            <a:r>
              <a:rPr lang="en-US" sz="3156">
                <a:solidFill>
                  <a:srgbClr val="000000"/>
                </a:solidFill>
                <a:latin typeface="Montserrat"/>
              </a:rPr>
              <a:t>Mỗi thiết bị đều có danh tính duy nhất được nhà sản xuất xác thực và xác minh thông qua CSA như một thiết bị được chứng nhận.</a:t>
            </a:r>
          </a:p>
          <a:p>
            <a:pPr algn="just">
              <a:lnSpc>
                <a:spcPts val="5966"/>
              </a:lnSpc>
            </a:pPr>
            <a:endParaRPr lang="en-US" sz="3156">
              <a:solidFill>
                <a:srgbClr val="000000"/>
              </a:solidFill>
              <a:latin typeface="Montserrat"/>
            </a:endParaRPr>
          </a:p>
        </p:txBody>
      </p:sp>
      <p:sp>
        <p:nvSpPr>
          <p:cNvPr id="7" name="TextBox 7"/>
          <p:cNvSpPr txBox="1"/>
          <p:nvPr/>
        </p:nvSpPr>
        <p:spPr>
          <a:xfrm>
            <a:off x="3532424" y="897987"/>
            <a:ext cx="3894270" cy="669926"/>
          </a:xfrm>
          <a:prstGeom prst="rect">
            <a:avLst/>
          </a:prstGeom>
        </p:spPr>
        <p:txBody>
          <a:bodyPr lIns="0" tIns="0" rIns="0" bIns="0" rtlCol="0" anchor="t">
            <a:spAutoFit/>
          </a:bodyPr>
          <a:lstStyle/>
          <a:p>
            <a:pPr algn="ctr">
              <a:lnSpc>
                <a:spcPts val="5599"/>
              </a:lnSpc>
              <a:spcBef>
                <a:spcPct val="0"/>
              </a:spcBef>
            </a:pPr>
            <a:r>
              <a:rPr lang="en-US" sz="3999">
                <a:solidFill>
                  <a:srgbClr val="37C9EF"/>
                </a:solidFill>
                <a:latin typeface="Montserrat Bold"/>
              </a:rPr>
              <a:t>4.1 Nguyên tắc</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7581" y="0"/>
            <a:ext cx="4632618" cy="4114800"/>
          </a:xfrm>
          <a:custGeom>
            <a:avLst/>
            <a:gdLst/>
            <a:ahLst/>
            <a:cxnLst/>
            <a:rect l="l" t="t" r="r" b="b"/>
            <a:pathLst>
              <a:path w="4632618" h="4114800">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5769" y="742434"/>
            <a:ext cx="939127" cy="1047707"/>
          </a:xfrm>
          <a:custGeom>
            <a:avLst/>
            <a:gdLst/>
            <a:ahLst/>
            <a:cxnLst/>
            <a:rect l="l" t="t" r="r" b="b"/>
            <a:pathLst>
              <a:path w="939127" h="1047707">
                <a:moveTo>
                  <a:pt x="0" y="0"/>
                </a:moveTo>
                <a:lnTo>
                  <a:pt x="939127" y="0"/>
                </a:lnTo>
                <a:lnTo>
                  <a:pt x="939127" y="1047707"/>
                </a:lnTo>
                <a:lnTo>
                  <a:pt x="0" y="10477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alphaModFix amt="21999"/>
          </a:blip>
          <a:srcRect/>
          <a:stretch>
            <a:fillRect/>
          </a:stretch>
        </p:blipFill>
        <p:spPr>
          <a:xfrm>
            <a:off x="-242121" y="-650475"/>
            <a:ext cx="11443359" cy="3833525"/>
          </a:xfrm>
          <a:prstGeom prst="rect">
            <a:avLst/>
          </a:prstGeom>
        </p:spPr>
      </p:pic>
      <p:pic>
        <p:nvPicPr>
          <p:cNvPr id="5" name="Picture 5"/>
          <p:cNvPicPr>
            <a:picLocks noChangeAspect="1"/>
          </p:cNvPicPr>
          <p:nvPr/>
        </p:nvPicPr>
        <p:blipFill>
          <a:blip r:embed="rId7">
            <a:alphaModFix amt="14000"/>
          </a:blip>
          <a:srcRect/>
          <a:stretch>
            <a:fillRect/>
          </a:stretch>
        </p:blipFill>
        <p:spPr>
          <a:xfrm>
            <a:off x="2536414" y="742434"/>
            <a:ext cx="14087476" cy="14087476"/>
          </a:xfrm>
          <a:prstGeom prst="rect">
            <a:avLst/>
          </a:prstGeom>
        </p:spPr>
      </p:pic>
      <p:sp>
        <p:nvSpPr>
          <p:cNvPr id="6" name="TextBox 6"/>
          <p:cNvSpPr txBox="1"/>
          <p:nvPr/>
        </p:nvSpPr>
        <p:spPr>
          <a:xfrm>
            <a:off x="2317258" y="2992550"/>
            <a:ext cx="13653484" cy="6192781"/>
          </a:xfrm>
          <a:prstGeom prst="rect">
            <a:avLst/>
          </a:prstGeom>
        </p:spPr>
        <p:txBody>
          <a:bodyPr lIns="0" tIns="0" rIns="0" bIns="0" rtlCol="0" anchor="t">
            <a:spAutoFit/>
          </a:bodyPr>
          <a:lstStyle/>
          <a:p>
            <a:pPr algn="just">
              <a:lnSpc>
                <a:spcPts val="5513"/>
              </a:lnSpc>
            </a:pPr>
            <a:r>
              <a:rPr lang="en-US" sz="2917">
                <a:solidFill>
                  <a:srgbClr val="000000"/>
                </a:solidFill>
                <a:latin typeface="Montserrat Bold"/>
              </a:rPr>
              <a:t>Thông tin xác thực hoạt động</a:t>
            </a:r>
            <a:r>
              <a:rPr lang="en-US" sz="2917">
                <a:solidFill>
                  <a:srgbClr val="000000"/>
                </a:solidFill>
                <a:latin typeface="Montserrat"/>
              </a:rPr>
              <a:t>: Khi được đưa vào mạng Matter, mọi thiết bị đều được cấp thông tin xác thực hoạt động duy nhất sau khi xác minh thông tin xác thực của nhà sản xuất.</a:t>
            </a:r>
          </a:p>
          <a:p>
            <a:pPr algn="just">
              <a:lnSpc>
                <a:spcPts val="5513"/>
              </a:lnSpc>
            </a:pPr>
            <a:r>
              <a:rPr lang="en-US" sz="2917">
                <a:solidFill>
                  <a:srgbClr val="000000"/>
                </a:solidFill>
                <a:latin typeface="Montserrat Bold"/>
              </a:rPr>
              <a:t>Thông tin xác thực mạng: </a:t>
            </a:r>
            <a:r>
              <a:rPr lang="en-US" sz="2917">
                <a:solidFill>
                  <a:srgbClr val="000000"/>
                </a:solidFill>
                <a:latin typeface="Montserrat"/>
              </a:rPr>
              <a:t>Khóa mạng Wi-Fi hoặc khóa Thread Master không được cung cấp cho đến khi chứng chỉ của thiết bị được xác minh và xác thực chính xác.</a:t>
            </a:r>
          </a:p>
          <a:p>
            <a:pPr algn="just">
              <a:lnSpc>
                <a:spcPts val="5513"/>
              </a:lnSpc>
            </a:pPr>
            <a:r>
              <a:rPr lang="en-US" sz="2917">
                <a:solidFill>
                  <a:srgbClr val="000000"/>
                </a:solidFill>
                <a:latin typeface="Montserrat Bold"/>
              </a:rPr>
              <a:t>Tiêu chuẩn mở:</a:t>
            </a:r>
            <a:r>
              <a:rPr lang="en-US" sz="2917">
                <a:solidFill>
                  <a:srgbClr val="000000"/>
                </a:solidFill>
                <a:latin typeface="Montserrat"/>
              </a:rPr>
              <a:t> Phần mềm nguồn mở được mở cho các bên thứ ba xem xét các khiếu nại bằng cách kiểm tra tiêu chuẩn và kiểm tra mã nguồn.</a:t>
            </a:r>
          </a:p>
          <a:p>
            <a:pPr algn="just">
              <a:lnSpc>
                <a:spcPts val="5513"/>
              </a:lnSpc>
            </a:pPr>
            <a:endParaRPr lang="en-US" sz="2917">
              <a:solidFill>
                <a:srgbClr val="000000"/>
              </a:solidFill>
              <a:latin typeface="Montserrat"/>
            </a:endParaRPr>
          </a:p>
        </p:txBody>
      </p:sp>
      <p:sp>
        <p:nvSpPr>
          <p:cNvPr id="7" name="TextBox 7"/>
          <p:cNvSpPr txBox="1"/>
          <p:nvPr/>
        </p:nvSpPr>
        <p:spPr>
          <a:xfrm>
            <a:off x="3532424" y="897987"/>
            <a:ext cx="3894270" cy="669926"/>
          </a:xfrm>
          <a:prstGeom prst="rect">
            <a:avLst/>
          </a:prstGeom>
        </p:spPr>
        <p:txBody>
          <a:bodyPr lIns="0" tIns="0" rIns="0" bIns="0" rtlCol="0" anchor="t">
            <a:spAutoFit/>
          </a:bodyPr>
          <a:lstStyle/>
          <a:p>
            <a:pPr algn="ctr">
              <a:lnSpc>
                <a:spcPts val="5599"/>
              </a:lnSpc>
              <a:spcBef>
                <a:spcPct val="0"/>
              </a:spcBef>
            </a:pPr>
            <a:r>
              <a:rPr lang="en-US" sz="3999">
                <a:solidFill>
                  <a:srgbClr val="37C9EF"/>
                </a:solidFill>
                <a:latin typeface="Montserrat Bold"/>
              </a:rPr>
              <a:t>4.1 Nguyên tắc</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7581" y="0"/>
            <a:ext cx="4632618" cy="4114800"/>
          </a:xfrm>
          <a:custGeom>
            <a:avLst/>
            <a:gdLst/>
            <a:ahLst/>
            <a:cxnLst/>
            <a:rect l="l" t="t" r="r" b="b"/>
            <a:pathLst>
              <a:path w="4632618" h="4114800">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5769" y="742434"/>
            <a:ext cx="939127" cy="1047707"/>
          </a:xfrm>
          <a:custGeom>
            <a:avLst/>
            <a:gdLst/>
            <a:ahLst/>
            <a:cxnLst/>
            <a:rect l="l" t="t" r="r" b="b"/>
            <a:pathLst>
              <a:path w="939127" h="1047707">
                <a:moveTo>
                  <a:pt x="0" y="0"/>
                </a:moveTo>
                <a:lnTo>
                  <a:pt x="939127" y="0"/>
                </a:lnTo>
                <a:lnTo>
                  <a:pt x="939127" y="1047707"/>
                </a:lnTo>
                <a:lnTo>
                  <a:pt x="0" y="10477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alphaModFix amt="21999"/>
          </a:blip>
          <a:srcRect/>
          <a:stretch>
            <a:fillRect/>
          </a:stretch>
        </p:blipFill>
        <p:spPr>
          <a:xfrm>
            <a:off x="-242121" y="-650475"/>
            <a:ext cx="11443359" cy="3833525"/>
          </a:xfrm>
          <a:prstGeom prst="rect">
            <a:avLst/>
          </a:prstGeom>
        </p:spPr>
      </p:pic>
      <p:pic>
        <p:nvPicPr>
          <p:cNvPr id="5" name="Picture 5"/>
          <p:cNvPicPr>
            <a:picLocks noChangeAspect="1"/>
          </p:cNvPicPr>
          <p:nvPr/>
        </p:nvPicPr>
        <p:blipFill>
          <a:blip r:embed="rId7">
            <a:alphaModFix amt="14000"/>
          </a:blip>
          <a:srcRect/>
          <a:stretch>
            <a:fillRect/>
          </a:stretch>
        </p:blipFill>
        <p:spPr>
          <a:xfrm>
            <a:off x="2536414" y="742434"/>
            <a:ext cx="14087476" cy="14087476"/>
          </a:xfrm>
          <a:prstGeom prst="rect">
            <a:avLst/>
          </a:prstGeom>
        </p:spPr>
      </p:pic>
      <p:sp>
        <p:nvSpPr>
          <p:cNvPr id="6" name="TextBox 6"/>
          <p:cNvSpPr txBox="1"/>
          <p:nvPr/>
        </p:nvSpPr>
        <p:spPr>
          <a:xfrm>
            <a:off x="2863917" y="2954450"/>
            <a:ext cx="12560166" cy="6625979"/>
          </a:xfrm>
          <a:prstGeom prst="rect">
            <a:avLst/>
          </a:prstGeom>
        </p:spPr>
        <p:txBody>
          <a:bodyPr lIns="0" tIns="0" rIns="0" bIns="0" rtlCol="0" anchor="t">
            <a:spAutoFit/>
          </a:bodyPr>
          <a:lstStyle/>
          <a:p>
            <a:pPr algn="just">
              <a:lnSpc>
                <a:spcPts val="6647"/>
              </a:lnSpc>
            </a:pPr>
            <a:r>
              <a:rPr lang="en-US" sz="3517">
                <a:solidFill>
                  <a:srgbClr val="000000"/>
                </a:solidFill>
                <a:latin typeface="Montserrat"/>
              </a:rPr>
              <a:t>Các thuật toán mã hóa khác nhau được sử dụng để đảm bảo tính bảo mật và toàn vẹn của thông tin liên lạc</a:t>
            </a:r>
          </a:p>
          <a:p>
            <a:pPr algn="just">
              <a:lnSpc>
                <a:spcPts val="6647"/>
              </a:lnSpc>
            </a:pPr>
            <a:r>
              <a:rPr lang="en-US" sz="3517">
                <a:solidFill>
                  <a:srgbClr val="000000"/>
                </a:solidFill>
                <a:latin typeface="Montserrat"/>
              </a:rPr>
              <a:t>-</a:t>
            </a:r>
            <a:r>
              <a:rPr lang="en-US" sz="3517">
                <a:solidFill>
                  <a:srgbClr val="000000"/>
                </a:solidFill>
                <a:latin typeface="Montserrat Bold"/>
              </a:rPr>
              <a:t>Hashing Algorithm:</a:t>
            </a:r>
            <a:r>
              <a:rPr lang="en-US" sz="3517">
                <a:solidFill>
                  <a:srgbClr val="000000"/>
                </a:solidFill>
                <a:latin typeface="Montserrat"/>
              </a:rPr>
              <a:t> SHA-256</a:t>
            </a:r>
          </a:p>
          <a:p>
            <a:pPr algn="just">
              <a:lnSpc>
                <a:spcPts val="6647"/>
              </a:lnSpc>
            </a:pPr>
            <a:r>
              <a:rPr lang="en-US" sz="3517">
                <a:solidFill>
                  <a:srgbClr val="000000"/>
                </a:solidFill>
                <a:latin typeface="Montserrat"/>
              </a:rPr>
              <a:t>-</a:t>
            </a:r>
            <a:r>
              <a:rPr lang="en-US" sz="3517">
                <a:solidFill>
                  <a:srgbClr val="000000"/>
                </a:solidFill>
                <a:latin typeface="Montserrat Bold"/>
              </a:rPr>
              <a:t>Message Authentication:</a:t>
            </a:r>
            <a:r>
              <a:rPr lang="en-US" sz="3517">
                <a:solidFill>
                  <a:srgbClr val="000000"/>
                </a:solidFill>
                <a:latin typeface="Montserrat"/>
              </a:rPr>
              <a:t> HMAC-SHA-256</a:t>
            </a:r>
          </a:p>
          <a:p>
            <a:pPr algn="just">
              <a:lnSpc>
                <a:spcPts val="6647"/>
              </a:lnSpc>
            </a:pPr>
            <a:r>
              <a:rPr lang="en-US" sz="3517">
                <a:solidFill>
                  <a:srgbClr val="000000"/>
                </a:solidFill>
                <a:latin typeface="Montserrat"/>
              </a:rPr>
              <a:t>-</a:t>
            </a:r>
            <a:r>
              <a:rPr lang="en-US" sz="3517">
                <a:solidFill>
                  <a:srgbClr val="000000"/>
                </a:solidFill>
                <a:latin typeface="Montserrat Bold"/>
              </a:rPr>
              <a:t>Public Key: </a:t>
            </a:r>
            <a:r>
              <a:rPr lang="en-US" sz="3517">
                <a:solidFill>
                  <a:srgbClr val="000000"/>
                </a:solidFill>
                <a:latin typeface="Montserrat"/>
              </a:rPr>
              <a:t>ECC Curve NIST P-256</a:t>
            </a:r>
          </a:p>
          <a:p>
            <a:pPr algn="just">
              <a:lnSpc>
                <a:spcPts val="6647"/>
              </a:lnSpc>
            </a:pPr>
            <a:r>
              <a:rPr lang="en-US" sz="3517">
                <a:solidFill>
                  <a:srgbClr val="000000"/>
                </a:solidFill>
                <a:latin typeface="Montserrat"/>
              </a:rPr>
              <a:t>-</a:t>
            </a:r>
            <a:r>
              <a:rPr lang="en-US" sz="3517">
                <a:solidFill>
                  <a:srgbClr val="000000"/>
                </a:solidFill>
                <a:latin typeface="Montserrat Bold"/>
              </a:rPr>
              <a:t>Message Encryption:</a:t>
            </a:r>
            <a:r>
              <a:rPr lang="en-US" sz="3517">
                <a:solidFill>
                  <a:srgbClr val="000000"/>
                </a:solidFill>
                <a:latin typeface="Montserrat"/>
              </a:rPr>
              <a:t> AES-CCM (128 bit keys)</a:t>
            </a:r>
          </a:p>
          <a:p>
            <a:pPr algn="just">
              <a:lnSpc>
                <a:spcPts val="6647"/>
              </a:lnSpc>
            </a:pPr>
            <a:endParaRPr lang="en-US" sz="3517">
              <a:solidFill>
                <a:srgbClr val="000000"/>
              </a:solidFill>
              <a:latin typeface="Montserrat"/>
            </a:endParaRPr>
          </a:p>
          <a:p>
            <a:pPr algn="just">
              <a:lnSpc>
                <a:spcPts val="6647"/>
              </a:lnSpc>
            </a:pPr>
            <a:endParaRPr lang="en-US" sz="3517">
              <a:solidFill>
                <a:srgbClr val="000000"/>
              </a:solidFill>
              <a:latin typeface="Montserrat"/>
            </a:endParaRPr>
          </a:p>
        </p:txBody>
      </p:sp>
      <p:sp>
        <p:nvSpPr>
          <p:cNvPr id="7" name="TextBox 7"/>
          <p:cNvSpPr txBox="1"/>
          <p:nvPr/>
        </p:nvSpPr>
        <p:spPr>
          <a:xfrm>
            <a:off x="3869099" y="880207"/>
            <a:ext cx="5022800" cy="695961"/>
          </a:xfrm>
          <a:prstGeom prst="rect">
            <a:avLst/>
          </a:prstGeom>
        </p:spPr>
        <p:txBody>
          <a:bodyPr lIns="0" tIns="0" rIns="0" bIns="0" rtlCol="0" anchor="t">
            <a:spAutoFit/>
          </a:bodyPr>
          <a:lstStyle/>
          <a:p>
            <a:pPr algn="ctr">
              <a:lnSpc>
                <a:spcPts val="5739"/>
              </a:lnSpc>
              <a:spcBef>
                <a:spcPct val="0"/>
              </a:spcBef>
            </a:pPr>
            <a:r>
              <a:rPr lang="en-US" sz="4099">
                <a:solidFill>
                  <a:srgbClr val="37C9EF"/>
                </a:solidFill>
                <a:latin typeface="Montserrat Bold"/>
              </a:rPr>
              <a:t>4.2 Bảo vệ bản tin </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92639" y="2045111"/>
            <a:ext cx="13102721" cy="7213189"/>
          </a:xfrm>
          <a:custGeom>
            <a:avLst/>
            <a:gdLst/>
            <a:ahLst/>
            <a:cxnLst/>
            <a:rect l="l" t="t" r="r" b="b"/>
            <a:pathLst>
              <a:path w="13102721" h="7213189">
                <a:moveTo>
                  <a:pt x="0" y="0"/>
                </a:moveTo>
                <a:lnTo>
                  <a:pt x="13102722" y="0"/>
                </a:lnTo>
                <a:lnTo>
                  <a:pt x="13102722" y="7213189"/>
                </a:lnTo>
                <a:lnTo>
                  <a:pt x="0" y="721318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1261021" y="962025"/>
            <a:ext cx="15765959" cy="596901"/>
          </a:xfrm>
          <a:prstGeom prst="rect">
            <a:avLst/>
          </a:prstGeom>
        </p:spPr>
        <p:txBody>
          <a:bodyPr lIns="0" tIns="0" rIns="0" bIns="0" rtlCol="0" anchor="t">
            <a:spAutoFit/>
          </a:bodyPr>
          <a:lstStyle/>
          <a:p>
            <a:pPr algn="ctr">
              <a:lnSpc>
                <a:spcPts val="4899"/>
              </a:lnSpc>
              <a:spcBef>
                <a:spcPct val="0"/>
              </a:spcBef>
            </a:pPr>
            <a:r>
              <a:rPr lang="en-US" sz="3499">
                <a:solidFill>
                  <a:srgbClr val="000000"/>
                </a:solidFill>
                <a:latin typeface="Montserrat Bold"/>
              </a:rPr>
              <a:t>Bảo mật: Nội dung bản tin được mã hóa bởi khóa trong mã hóa AES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053934" y="2245327"/>
            <a:ext cx="14180133" cy="6505807"/>
          </a:xfrm>
          <a:custGeom>
            <a:avLst/>
            <a:gdLst/>
            <a:ahLst/>
            <a:cxnLst/>
            <a:rect l="l" t="t" r="r" b="b"/>
            <a:pathLst>
              <a:path w="14180133" h="6505807">
                <a:moveTo>
                  <a:pt x="0" y="0"/>
                </a:moveTo>
                <a:lnTo>
                  <a:pt x="14180132" y="0"/>
                </a:lnTo>
                <a:lnTo>
                  <a:pt x="14180132" y="6505807"/>
                </a:lnTo>
                <a:lnTo>
                  <a:pt x="0" y="6505807"/>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2597624" y="1028700"/>
            <a:ext cx="13092752" cy="669926"/>
          </a:xfrm>
          <a:prstGeom prst="rect">
            <a:avLst/>
          </a:prstGeom>
        </p:spPr>
        <p:txBody>
          <a:bodyPr wrap="square" lIns="0" tIns="0" rIns="0" bIns="0" rtlCol="0" anchor="t">
            <a:spAutoFit/>
          </a:bodyPr>
          <a:lstStyle/>
          <a:p>
            <a:pPr algn="ctr">
              <a:lnSpc>
                <a:spcPts val="5599"/>
              </a:lnSpc>
              <a:spcBef>
                <a:spcPct val="0"/>
              </a:spcBef>
            </a:pPr>
            <a:r>
              <a:rPr lang="en-US" sz="3999" dirty="0" err="1">
                <a:solidFill>
                  <a:srgbClr val="000000"/>
                </a:solidFill>
                <a:latin typeface="Montserrat Bold"/>
              </a:rPr>
              <a:t>Riêng</a:t>
            </a:r>
            <a:r>
              <a:rPr lang="en-US" sz="3999" dirty="0">
                <a:solidFill>
                  <a:srgbClr val="000000"/>
                </a:solidFill>
                <a:latin typeface="Montserrat Bold"/>
              </a:rPr>
              <a:t> </a:t>
            </a:r>
            <a:r>
              <a:rPr lang="en-US" sz="3999" dirty="0" err="1">
                <a:solidFill>
                  <a:srgbClr val="000000"/>
                </a:solidFill>
                <a:latin typeface="Montserrat Bold"/>
              </a:rPr>
              <a:t>tư</a:t>
            </a:r>
            <a:r>
              <a:rPr lang="en-US" sz="3999" dirty="0">
                <a:solidFill>
                  <a:srgbClr val="000000"/>
                </a:solidFill>
                <a:latin typeface="Montserrat Bold"/>
              </a:rPr>
              <a:t>: </a:t>
            </a:r>
            <a:r>
              <a:rPr lang="en-US" sz="3999" dirty="0" err="1">
                <a:solidFill>
                  <a:srgbClr val="000000"/>
                </a:solidFill>
                <a:latin typeface="Montserrat Bold"/>
              </a:rPr>
              <a:t>Địa</a:t>
            </a:r>
            <a:r>
              <a:rPr lang="en-US" sz="3999" dirty="0">
                <a:solidFill>
                  <a:srgbClr val="000000"/>
                </a:solidFill>
                <a:latin typeface="Montserrat Bold"/>
              </a:rPr>
              <a:t> </a:t>
            </a:r>
            <a:r>
              <a:rPr lang="en-US" sz="3999" dirty="0" err="1">
                <a:solidFill>
                  <a:srgbClr val="000000"/>
                </a:solidFill>
                <a:latin typeface="Montserrat Bold"/>
              </a:rPr>
              <a:t>chỉ</a:t>
            </a:r>
            <a:r>
              <a:rPr lang="en-US" sz="3999" dirty="0">
                <a:solidFill>
                  <a:srgbClr val="000000"/>
                </a:solidFill>
                <a:latin typeface="Montserrat Bold"/>
              </a:rPr>
              <a:t> </a:t>
            </a:r>
            <a:r>
              <a:rPr lang="en-US" sz="3999" dirty="0" err="1">
                <a:solidFill>
                  <a:srgbClr val="000000"/>
                </a:solidFill>
                <a:latin typeface="Montserrat Bold"/>
              </a:rPr>
              <a:t>được</a:t>
            </a:r>
            <a:r>
              <a:rPr lang="en-US" sz="3999" dirty="0">
                <a:solidFill>
                  <a:srgbClr val="000000"/>
                </a:solidFill>
                <a:latin typeface="Montserrat Bold"/>
              </a:rPr>
              <a:t> </a:t>
            </a:r>
            <a:r>
              <a:rPr lang="en-US" sz="3999" dirty="0" err="1">
                <a:solidFill>
                  <a:srgbClr val="000000"/>
                </a:solidFill>
                <a:latin typeface="Montserrat Bold"/>
              </a:rPr>
              <a:t>mã</a:t>
            </a:r>
            <a:r>
              <a:rPr lang="en-US" sz="3999" dirty="0">
                <a:solidFill>
                  <a:srgbClr val="000000"/>
                </a:solidFill>
                <a:latin typeface="Montserrat Bold"/>
              </a:rPr>
              <a:t> </a:t>
            </a:r>
            <a:r>
              <a:rPr lang="en-US" sz="3999" dirty="0" err="1">
                <a:solidFill>
                  <a:srgbClr val="000000"/>
                </a:solidFill>
                <a:latin typeface="Montserrat Bold"/>
              </a:rPr>
              <a:t>hóa</a:t>
            </a:r>
            <a:r>
              <a:rPr lang="en-US" sz="3999" dirty="0">
                <a:solidFill>
                  <a:srgbClr val="000000"/>
                </a:solidFill>
                <a:latin typeface="Montserrat Bold"/>
              </a:rPr>
              <a:t> </a:t>
            </a:r>
            <a:r>
              <a:rPr lang="en-US" sz="3999" dirty="0" err="1">
                <a:solidFill>
                  <a:srgbClr val="000000"/>
                </a:solidFill>
                <a:latin typeface="Montserrat Bold"/>
              </a:rPr>
              <a:t>bởi</a:t>
            </a:r>
            <a:r>
              <a:rPr lang="en-US" sz="3999" dirty="0">
                <a:solidFill>
                  <a:srgbClr val="000000"/>
                </a:solidFill>
                <a:latin typeface="Montserrat Bold"/>
              </a:rPr>
              <a:t> </a:t>
            </a:r>
            <a:r>
              <a:rPr lang="en-US" sz="3999" dirty="0" err="1">
                <a:solidFill>
                  <a:srgbClr val="000000"/>
                </a:solidFill>
                <a:latin typeface="Montserrat Bold"/>
              </a:rPr>
              <a:t>khóa</a:t>
            </a:r>
            <a:r>
              <a:rPr lang="en-US" sz="3999" dirty="0">
                <a:solidFill>
                  <a:srgbClr val="000000"/>
                </a:solidFill>
                <a:latin typeface="Montserrat Bold"/>
              </a:rPr>
              <a:t> </a:t>
            </a:r>
            <a:r>
              <a:rPr lang="en-US" sz="3999" dirty="0" err="1">
                <a:solidFill>
                  <a:srgbClr val="000000"/>
                </a:solidFill>
                <a:latin typeface="Montserrat Bold"/>
              </a:rPr>
              <a:t>riêng</a:t>
            </a:r>
            <a:endParaRPr lang="en-US" sz="3999" dirty="0">
              <a:solidFill>
                <a:srgbClr val="000000"/>
              </a:solidFill>
              <a:latin typeface="Montserrat Bo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7581" y="0"/>
            <a:ext cx="4632618" cy="4114800"/>
          </a:xfrm>
          <a:custGeom>
            <a:avLst/>
            <a:gdLst/>
            <a:ahLst/>
            <a:cxnLst/>
            <a:rect l="l" t="t" r="r" b="b"/>
            <a:pathLst>
              <a:path w="4632618" h="4114800">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5769" y="742434"/>
            <a:ext cx="939127" cy="1047707"/>
          </a:xfrm>
          <a:custGeom>
            <a:avLst/>
            <a:gdLst/>
            <a:ahLst/>
            <a:cxnLst/>
            <a:rect l="l" t="t" r="r" b="b"/>
            <a:pathLst>
              <a:path w="939127" h="1047707">
                <a:moveTo>
                  <a:pt x="0" y="0"/>
                </a:moveTo>
                <a:lnTo>
                  <a:pt x="939127" y="0"/>
                </a:lnTo>
                <a:lnTo>
                  <a:pt x="939127" y="1047707"/>
                </a:lnTo>
                <a:lnTo>
                  <a:pt x="0" y="10477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alphaModFix amt="21999"/>
          </a:blip>
          <a:srcRect/>
          <a:stretch>
            <a:fillRect/>
          </a:stretch>
        </p:blipFill>
        <p:spPr>
          <a:xfrm>
            <a:off x="-242121" y="-650475"/>
            <a:ext cx="11443359" cy="3833525"/>
          </a:xfrm>
          <a:prstGeom prst="rect">
            <a:avLst/>
          </a:prstGeom>
        </p:spPr>
      </p:pic>
      <p:pic>
        <p:nvPicPr>
          <p:cNvPr id="5" name="Picture 5"/>
          <p:cNvPicPr>
            <a:picLocks noChangeAspect="1"/>
          </p:cNvPicPr>
          <p:nvPr/>
        </p:nvPicPr>
        <p:blipFill>
          <a:blip r:embed="rId7">
            <a:alphaModFix amt="13000"/>
          </a:blip>
          <a:srcRect/>
          <a:stretch>
            <a:fillRect/>
          </a:stretch>
        </p:blipFill>
        <p:spPr>
          <a:xfrm>
            <a:off x="1735332" y="9488938"/>
            <a:ext cx="14528450" cy="14528450"/>
          </a:xfrm>
          <a:prstGeom prst="rect">
            <a:avLst/>
          </a:prstGeom>
        </p:spPr>
      </p:pic>
      <p:sp>
        <p:nvSpPr>
          <p:cNvPr id="6" name="Freeform 6"/>
          <p:cNvSpPr/>
          <p:nvPr/>
        </p:nvSpPr>
        <p:spPr>
          <a:xfrm>
            <a:off x="4593544" y="2528159"/>
            <a:ext cx="9100912" cy="7103950"/>
          </a:xfrm>
          <a:custGeom>
            <a:avLst/>
            <a:gdLst/>
            <a:ahLst/>
            <a:cxnLst/>
            <a:rect l="l" t="t" r="r" b="b"/>
            <a:pathLst>
              <a:path w="9100912" h="7103950">
                <a:moveTo>
                  <a:pt x="0" y="0"/>
                </a:moveTo>
                <a:lnTo>
                  <a:pt x="9100912" y="0"/>
                </a:lnTo>
                <a:lnTo>
                  <a:pt x="9100912" y="7103950"/>
                </a:lnTo>
                <a:lnTo>
                  <a:pt x="0" y="7103950"/>
                </a:lnTo>
                <a:lnTo>
                  <a:pt x="0" y="0"/>
                </a:lnTo>
                <a:close/>
              </a:path>
            </a:pathLst>
          </a:custGeom>
          <a:blipFill>
            <a:blip r:embed="rId8"/>
            <a:stretch>
              <a:fillRect/>
            </a:stretch>
          </a:blipFill>
        </p:spPr>
        <p:txBody>
          <a:bodyPr/>
          <a:lstStyle/>
          <a:p>
            <a:endParaRPr lang="en-US"/>
          </a:p>
        </p:txBody>
      </p:sp>
      <p:sp>
        <p:nvSpPr>
          <p:cNvPr id="7" name="TextBox 7"/>
          <p:cNvSpPr txBox="1"/>
          <p:nvPr/>
        </p:nvSpPr>
        <p:spPr>
          <a:xfrm>
            <a:off x="3352801" y="931324"/>
            <a:ext cx="6705600" cy="669926"/>
          </a:xfrm>
          <a:prstGeom prst="rect">
            <a:avLst/>
          </a:prstGeom>
        </p:spPr>
        <p:txBody>
          <a:bodyPr wrap="square" lIns="0" tIns="0" rIns="0" bIns="0" rtlCol="0" anchor="t">
            <a:spAutoFit/>
          </a:bodyPr>
          <a:lstStyle/>
          <a:p>
            <a:pPr algn="ctr">
              <a:lnSpc>
                <a:spcPts val="5599"/>
              </a:lnSpc>
              <a:spcBef>
                <a:spcPct val="0"/>
              </a:spcBef>
            </a:pPr>
            <a:r>
              <a:rPr lang="en-US" sz="3999" dirty="0">
                <a:solidFill>
                  <a:srgbClr val="37C9EF"/>
                </a:solidFill>
                <a:latin typeface="Montserrat Bold"/>
              </a:rPr>
              <a:t>4.3 </a:t>
            </a:r>
            <a:r>
              <a:rPr lang="en-US" sz="3999" dirty="0" err="1">
                <a:solidFill>
                  <a:srgbClr val="37C9EF"/>
                </a:solidFill>
                <a:latin typeface="Montserrat Bold"/>
              </a:rPr>
              <a:t>Comissioning</a:t>
            </a:r>
            <a:r>
              <a:rPr lang="en-US" sz="3999" dirty="0">
                <a:solidFill>
                  <a:srgbClr val="37C9EF"/>
                </a:solidFill>
                <a:latin typeface="Montserrat Bold"/>
              </a:rPr>
              <a:t> Steps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7581" y="0"/>
            <a:ext cx="4632618" cy="4114800"/>
          </a:xfrm>
          <a:custGeom>
            <a:avLst/>
            <a:gdLst/>
            <a:ahLst/>
            <a:cxnLst/>
            <a:rect l="l" t="t" r="r" b="b"/>
            <a:pathLst>
              <a:path w="4632618" h="4114800">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5769" y="742434"/>
            <a:ext cx="939127" cy="1047707"/>
          </a:xfrm>
          <a:custGeom>
            <a:avLst/>
            <a:gdLst/>
            <a:ahLst/>
            <a:cxnLst/>
            <a:rect l="l" t="t" r="r" b="b"/>
            <a:pathLst>
              <a:path w="939127" h="1047707">
                <a:moveTo>
                  <a:pt x="0" y="0"/>
                </a:moveTo>
                <a:lnTo>
                  <a:pt x="939127" y="0"/>
                </a:lnTo>
                <a:lnTo>
                  <a:pt x="939127" y="1047707"/>
                </a:lnTo>
                <a:lnTo>
                  <a:pt x="0" y="10477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alphaModFix amt="21999"/>
          </a:blip>
          <a:srcRect/>
          <a:stretch>
            <a:fillRect/>
          </a:stretch>
        </p:blipFill>
        <p:spPr>
          <a:xfrm>
            <a:off x="-242121" y="-650475"/>
            <a:ext cx="11443359" cy="3833525"/>
          </a:xfrm>
          <a:prstGeom prst="rect">
            <a:avLst/>
          </a:prstGeom>
        </p:spPr>
      </p:pic>
      <p:sp>
        <p:nvSpPr>
          <p:cNvPr id="5" name="TextBox 5"/>
          <p:cNvSpPr txBox="1"/>
          <p:nvPr/>
        </p:nvSpPr>
        <p:spPr>
          <a:xfrm>
            <a:off x="1973783" y="2954450"/>
            <a:ext cx="14340435" cy="5726413"/>
          </a:xfrm>
          <a:prstGeom prst="rect">
            <a:avLst/>
          </a:prstGeom>
        </p:spPr>
        <p:txBody>
          <a:bodyPr lIns="0" tIns="0" rIns="0" bIns="0" rtlCol="0" anchor="t">
            <a:spAutoFit/>
          </a:bodyPr>
          <a:lstStyle/>
          <a:p>
            <a:pPr algn="just">
              <a:lnSpc>
                <a:spcPts val="6533"/>
              </a:lnSpc>
            </a:pPr>
            <a:r>
              <a:rPr lang="en-US" sz="3456">
                <a:solidFill>
                  <a:srgbClr val="000000"/>
                </a:solidFill>
                <a:latin typeface="Montserrat Bold"/>
              </a:rPr>
              <a:t>1. Khám phá Thiết bị (Device Discovery): </a:t>
            </a:r>
            <a:r>
              <a:rPr lang="en-US" sz="3456">
                <a:solidFill>
                  <a:srgbClr val="000000"/>
                </a:solidFill>
                <a:latin typeface="Montserrat"/>
              </a:rPr>
              <a:t>Trong giai đoạn này, thiết bị thông báo về sự sẵn có của nó để được kết nối. Commissioner (Commissioner) sau đó tìm ra thiết bị thông qua các thông tin như Discriminator, Vendor ID, Product ID. </a:t>
            </a:r>
          </a:p>
          <a:p>
            <a:pPr algn="just">
              <a:lnSpc>
                <a:spcPts val="6533"/>
              </a:lnSpc>
            </a:pPr>
            <a:r>
              <a:rPr lang="en-US" sz="3456">
                <a:solidFill>
                  <a:srgbClr val="000000"/>
                </a:solidFill>
                <a:latin typeface="Montserrat Bold"/>
              </a:rPr>
              <a:t>2 .Kênh An Toàn (Secure Channel)</a:t>
            </a:r>
            <a:r>
              <a:rPr lang="en-US" sz="3456">
                <a:solidFill>
                  <a:srgbClr val="000000"/>
                </a:solidFill>
                <a:latin typeface="Montserrat"/>
              </a:rPr>
              <a:t>: Giai đoạn này tập trung vào việc thiết lập một kênh an toàn giữa commissioner và thiết bị. </a:t>
            </a:r>
          </a:p>
          <a:p>
            <a:pPr algn="just">
              <a:lnSpc>
                <a:spcPts val="6533"/>
              </a:lnSpc>
            </a:pPr>
            <a:endParaRPr lang="en-US" sz="3456">
              <a:solidFill>
                <a:srgbClr val="000000"/>
              </a:solidFill>
              <a:latin typeface="Montserrat"/>
            </a:endParaRPr>
          </a:p>
        </p:txBody>
      </p:sp>
      <p:pic>
        <p:nvPicPr>
          <p:cNvPr id="6" name="Picture 6"/>
          <p:cNvPicPr>
            <a:picLocks noChangeAspect="1"/>
          </p:cNvPicPr>
          <p:nvPr/>
        </p:nvPicPr>
        <p:blipFill>
          <a:blip r:embed="rId7">
            <a:alphaModFix amt="13000"/>
          </a:blip>
          <a:srcRect/>
          <a:stretch>
            <a:fillRect/>
          </a:stretch>
        </p:blipFill>
        <p:spPr>
          <a:xfrm>
            <a:off x="1735332" y="9488938"/>
            <a:ext cx="14528450" cy="14528450"/>
          </a:xfrm>
          <a:prstGeom prst="rect">
            <a:avLst/>
          </a:prstGeom>
        </p:spPr>
      </p:pic>
      <p:sp>
        <p:nvSpPr>
          <p:cNvPr id="7" name="TextBox 7"/>
          <p:cNvSpPr txBox="1"/>
          <p:nvPr/>
        </p:nvSpPr>
        <p:spPr>
          <a:xfrm>
            <a:off x="3424833" y="897987"/>
            <a:ext cx="6633568" cy="669926"/>
          </a:xfrm>
          <a:prstGeom prst="rect">
            <a:avLst/>
          </a:prstGeom>
        </p:spPr>
        <p:txBody>
          <a:bodyPr wrap="square" lIns="0" tIns="0" rIns="0" bIns="0" rtlCol="0" anchor="t">
            <a:spAutoFit/>
          </a:bodyPr>
          <a:lstStyle/>
          <a:p>
            <a:pPr algn="ctr">
              <a:lnSpc>
                <a:spcPts val="5599"/>
              </a:lnSpc>
              <a:spcBef>
                <a:spcPct val="0"/>
              </a:spcBef>
            </a:pPr>
            <a:r>
              <a:rPr lang="en-US" sz="3999" dirty="0">
                <a:solidFill>
                  <a:srgbClr val="37C9EF"/>
                </a:solidFill>
                <a:latin typeface="Montserrat Bold"/>
              </a:rPr>
              <a:t>4.3 </a:t>
            </a:r>
            <a:r>
              <a:rPr lang="en-US" sz="3999" dirty="0" err="1">
                <a:solidFill>
                  <a:srgbClr val="37C9EF"/>
                </a:solidFill>
                <a:latin typeface="Montserrat Bold"/>
              </a:rPr>
              <a:t>Comissioning</a:t>
            </a:r>
            <a:r>
              <a:rPr lang="en-US" sz="3999" dirty="0">
                <a:solidFill>
                  <a:srgbClr val="37C9EF"/>
                </a:solidFill>
                <a:latin typeface="Montserrat Bold"/>
              </a:rPr>
              <a:t> Steps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7581" y="0"/>
            <a:ext cx="4632618" cy="4114800"/>
          </a:xfrm>
          <a:custGeom>
            <a:avLst/>
            <a:gdLst/>
            <a:ahLst/>
            <a:cxnLst/>
            <a:rect l="l" t="t" r="r" b="b"/>
            <a:pathLst>
              <a:path w="4632618" h="4114800">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5769" y="742434"/>
            <a:ext cx="939127" cy="1047707"/>
          </a:xfrm>
          <a:custGeom>
            <a:avLst/>
            <a:gdLst/>
            <a:ahLst/>
            <a:cxnLst/>
            <a:rect l="l" t="t" r="r" b="b"/>
            <a:pathLst>
              <a:path w="939127" h="1047707">
                <a:moveTo>
                  <a:pt x="0" y="0"/>
                </a:moveTo>
                <a:lnTo>
                  <a:pt x="939127" y="0"/>
                </a:lnTo>
                <a:lnTo>
                  <a:pt x="939127" y="1047707"/>
                </a:lnTo>
                <a:lnTo>
                  <a:pt x="0" y="10477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alphaModFix amt="21999"/>
          </a:blip>
          <a:srcRect/>
          <a:stretch>
            <a:fillRect/>
          </a:stretch>
        </p:blipFill>
        <p:spPr>
          <a:xfrm>
            <a:off x="-213546" y="-650475"/>
            <a:ext cx="11443359" cy="3833525"/>
          </a:xfrm>
          <a:prstGeom prst="rect">
            <a:avLst/>
          </a:prstGeom>
        </p:spPr>
      </p:pic>
      <p:sp>
        <p:nvSpPr>
          <p:cNvPr id="5" name="TextBox 5"/>
          <p:cNvSpPr txBox="1"/>
          <p:nvPr/>
        </p:nvSpPr>
        <p:spPr>
          <a:xfrm>
            <a:off x="1735332" y="2703212"/>
            <a:ext cx="7129909" cy="6555088"/>
          </a:xfrm>
          <a:prstGeom prst="rect">
            <a:avLst/>
          </a:prstGeom>
        </p:spPr>
        <p:txBody>
          <a:bodyPr lIns="0" tIns="0" rIns="0" bIns="0" rtlCol="0" anchor="t">
            <a:spAutoFit/>
          </a:bodyPr>
          <a:lstStyle/>
          <a:p>
            <a:pPr algn="just">
              <a:lnSpc>
                <a:spcPts val="6533"/>
              </a:lnSpc>
            </a:pPr>
            <a:r>
              <a:rPr lang="en-US" sz="3456">
                <a:solidFill>
                  <a:srgbClr val="000000"/>
                </a:solidFill>
                <a:latin typeface="Montserrat Bold"/>
              </a:rPr>
              <a:t>3.Public Key Infrastructure (PKI) : </a:t>
            </a:r>
            <a:r>
              <a:rPr lang="en-US" sz="3456">
                <a:solidFill>
                  <a:srgbClr val="000000"/>
                </a:solidFill>
                <a:latin typeface="Montserrat"/>
              </a:rPr>
              <a:t>là một tập hợp các quy định, chính sách và thủ tục được sử dụng để tạo, quản lý, phân phối và thu hồi chứng chỉ kỹ thuật số cũng như quản lý mã hóa khóa công khai</a:t>
            </a:r>
          </a:p>
          <a:p>
            <a:pPr algn="just">
              <a:lnSpc>
                <a:spcPts val="6533"/>
              </a:lnSpc>
            </a:pPr>
            <a:endParaRPr lang="en-US" sz="3456">
              <a:solidFill>
                <a:srgbClr val="000000"/>
              </a:solidFill>
              <a:latin typeface="Montserrat"/>
            </a:endParaRPr>
          </a:p>
        </p:txBody>
      </p:sp>
      <p:pic>
        <p:nvPicPr>
          <p:cNvPr id="6" name="Picture 6"/>
          <p:cNvPicPr>
            <a:picLocks noChangeAspect="1"/>
          </p:cNvPicPr>
          <p:nvPr/>
        </p:nvPicPr>
        <p:blipFill>
          <a:blip r:embed="rId7">
            <a:alphaModFix amt="13000"/>
          </a:blip>
          <a:srcRect/>
          <a:stretch>
            <a:fillRect/>
          </a:stretch>
        </p:blipFill>
        <p:spPr>
          <a:xfrm>
            <a:off x="1735332" y="9488938"/>
            <a:ext cx="14528450" cy="14528450"/>
          </a:xfrm>
          <a:prstGeom prst="rect">
            <a:avLst/>
          </a:prstGeom>
        </p:spPr>
      </p:pic>
      <p:sp>
        <p:nvSpPr>
          <p:cNvPr id="7" name="TextBox 7"/>
          <p:cNvSpPr txBox="1"/>
          <p:nvPr/>
        </p:nvSpPr>
        <p:spPr>
          <a:xfrm>
            <a:off x="3424832" y="897987"/>
            <a:ext cx="6633567" cy="669926"/>
          </a:xfrm>
          <a:prstGeom prst="rect">
            <a:avLst/>
          </a:prstGeom>
        </p:spPr>
        <p:txBody>
          <a:bodyPr wrap="square" lIns="0" tIns="0" rIns="0" bIns="0" rtlCol="0" anchor="t">
            <a:spAutoFit/>
          </a:bodyPr>
          <a:lstStyle/>
          <a:p>
            <a:pPr algn="ctr">
              <a:lnSpc>
                <a:spcPts val="5599"/>
              </a:lnSpc>
              <a:spcBef>
                <a:spcPct val="0"/>
              </a:spcBef>
            </a:pPr>
            <a:r>
              <a:rPr lang="en-US" sz="3999" dirty="0">
                <a:solidFill>
                  <a:srgbClr val="37C9EF"/>
                </a:solidFill>
                <a:latin typeface="Montserrat Bold"/>
              </a:rPr>
              <a:t>4.3 </a:t>
            </a:r>
            <a:r>
              <a:rPr lang="en-US" sz="3999" dirty="0" err="1">
                <a:solidFill>
                  <a:srgbClr val="37C9EF"/>
                </a:solidFill>
                <a:latin typeface="Montserrat Bold"/>
              </a:rPr>
              <a:t>Comissioning</a:t>
            </a:r>
            <a:r>
              <a:rPr lang="en-US" sz="3999" dirty="0">
                <a:solidFill>
                  <a:srgbClr val="37C9EF"/>
                </a:solidFill>
                <a:latin typeface="Montserrat Bold"/>
              </a:rPr>
              <a:t> Steps</a:t>
            </a:r>
          </a:p>
        </p:txBody>
      </p:sp>
      <p:sp>
        <p:nvSpPr>
          <p:cNvPr id="8" name="Freeform 8"/>
          <p:cNvSpPr/>
          <p:nvPr/>
        </p:nvSpPr>
        <p:spPr>
          <a:xfrm>
            <a:off x="9533325" y="3183050"/>
            <a:ext cx="7012033" cy="5594159"/>
          </a:xfrm>
          <a:custGeom>
            <a:avLst/>
            <a:gdLst/>
            <a:ahLst/>
            <a:cxnLst/>
            <a:rect l="l" t="t" r="r" b="b"/>
            <a:pathLst>
              <a:path w="7012033" h="5594159">
                <a:moveTo>
                  <a:pt x="0" y="0"/>
                </a:moveTo>
                <a:lnTo>
                  <a:pt x="7012033" y="0"/>
                </a:lnTo>
                <a:lnTo>
                  <a:pt x="7012033" y="5594159"/>
                </a:lnTo>
                <a:lnTo>
                  <a:pt x="0" y="5594159"/>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1375642" y="8427276"/>
            <a:ext cx="3327400" cy="356235"/>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Montserrat"/>
              </a:rPr>
              <a:t>Public Key Infrastructure</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7581" y="0"/>
            <a:ext cx="4632618" cy="4114800"/>
          </a:xfrm>
          <a:custGeom>
            <a:avLst/>
            <a:gdLst/>
            <a:ahLst/>
            <a:cxnLst/>
            <a:rect l="l" t="t" r="r" b="b"/>
            <a:pathLst>
              <a:path w="4632618" h="4114800">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5769" y="742434"/>
            <a:ext cx="939127" cy="1047707"/>
          </a:xfrm>
          <a:custGeom>
            <a:avLst/>
            <a:gdLst/>
            <a:ahLst/>
            <a:cxnLst/>
            <a:rect l="l" t="t" r="r" b="b"/>
            <a:pathLst>
              <a:path w="939127" h="1047707">
                <a:moveTo>
                  <a:pt x="0" y="0"/>
                </a:moveTo>
                <a:lnTo>
                  <a:pt x="939127" y="0"/>
                </a:lnTo>
                <a:lnTo>
                  <a:pt x="939127" y="1047707"/>
                </a:lnTo>
                <a:lnTo>
                  <a:pt x="0" y="10477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alphaModFix amt="21999"/>
          </a:blip>
          <a:srcRect/>
          <a:stretch>
            <a:fillRect/>
          </a:stretch>
        </p:blipFill>
        <p:spPr>
          <a:xfrm>
            <a:off x="-251646" y="-650475"/>
            <a:ext cx="11443359" cy="3833525"/>
          </a:xfrm>
          <a:prstGeom prst="rect">
            <a:avLst/>
          </a:prstGeom>
        </p:spPr>
      </p:pic>
      <p:sp>
        <p:nvSpPr>
          <p:cNvPr id="5" name="TextBox 5"/>
          <p:cNvSpPr txBox="1"/>
          <p:nvPr/>
        </p:nvSpPr>
        <p:spPr>
          <a:xfrm>
            <a:off x="1735332" y="2703212"/>
            <a:ext cx="7129909" cy="6555088"/>
          </a:xfrm>
          <a:prstGeom prst="rect">
            <a:avLst/>
          </a:prstGeom>
        </p:spPr>
        <p:txBody>
          <a:bodyPr lIns="0" tIns="0" rIns="0" bIns="0" rtlCol="0" anchor="t">
            <a:spAutoFit/>
          </a:bodyPr>
          <a:lstStyle/>
          <a:p>
            <a:pPr algn="just">
              <a:lnSpc>
                <a:spcPts val="6533"/>
              </a:lnSpc>
            </a:pPr>
            <a:r>
              <a:rPr lang="en-US" sz="3456">
                <a:solidFill>
                  <a:srgbClr val="000000"/>
                </a:solidFill>
                <a:latin typeface="Montserrat Bold"/>
              </a:rPr>
              <a:t>4.Device Attestation </a:t>
            </a:r>
            <a:r>
              <a:rPr lang="en-US" sz="3456">
                <a:solidFill>
                  <a:srgbClr val="000000"/>
                </a:solidFill>
                <a:latin typeface="Montserrat"/>
              </a:rPr>
              <a:t>(xác nhận): mỗi thiết bị được trang bị một chứng chỉ duy nhất do nhà sản xuất ký. Không có một Root Certificate Authority (CA) duy nhất áp dụng cho tất cả các thiết bị.</a:t>
            </a:r>
          </a:p>
          <a:p>
            <a:pPr algn="just">
              <a:lnSpc>
                <a:spcPts val="6533"/>
              </a:lnSpc>
            </a:pPr>
            <a:endParaRPr lang="en-US" sz="3456">
              <a:solidFill>
                <a:srgbClr val="000000"/>
              </a:solidFill>
              <a:latin typeface="Montserrat"/>
            </a:endParaRPr>
          </a:p>
        </p:txBody>
      </p:sp>
      <p:pic>
        <p:nvPicPr>
          <p:cNvPr id="6" name="Picture 6"/>
          <p:cNvPicPr>
            <a:picLocks noChangeAspect="1"/>
          </p:cNvPicPr>
          <p:nvPr/>
        </p:nvPicPr>
        <p:blipFill>
          <a:blip r:embed="rId7">
            <a:alphaModFix amt="13000"/>
          </a:blip>
          <a:srcRect/>
          <a:stretch>
            <a:fillRect/>
          </a:stretch>
        </p:blipFill>
        <p:spPr>
          <a:xfrm>
            <a:off x="1735332" y="9488938"/>
            <a:ext cx="14528450" cy="14528450"/>
          </a:xfrm>
          <a:prstGeom prst="rect">
            <a:avLst/>
          </a:prstGeom>
        </p:spPr>
      </p:pic>
      <p:sp>
        <p:nvSpPr>
          <p:cNvPr id="7" name="TextBox 7"/>
          <p:cNvSpPr txBox="1"/>
          <p:nvPr/>
        </p:nvSpPr>
        <p:spPr>
          <a:xfrm>
            <a:off x="3424832" y="897987"/>
            <a:ext cx="6633567" cy="669926"/>
          </a:xfrm>
          <a:prstGeom prst="rect">
            <a:avLst/>
          </a:prstGeom>
        </p:spPr>
        <p:txBody>
          <a:bodyPr wrap="square" lIns="0" tIns="0" rIns="0" bIns="0" rtlCol="0" anchor="t">
            <a:spAutoFit/>
          </a:bodyPr>
          <a:lstStyle/>
          <a:p>
            <a:pPr algn="ctr">
              <a:lnSpc>
                <a:spcPts val="5599"/>
              </a:lnSpc>
              <a:spcBef>
                <a:spcPct val="0"/>
              </a:spcBef>
            </a:pPr>
            <a:r>
              <a:rPr lang="en-US" sz="3999" dirty="0">
                <a:solidFill>
                  <a:srgbClr val="37C9EF"/>
                </a:solidFill>
                <a:latin typeface="Montserrat Bold"/>
              </a:rPr>
              <a:t>4.3 </a:t>
            </a:r>
            <a:r>
              <a:rPr lang="en-US" sz="3999" dirty="0" err="1">
                <a:solidFill>
                  <a:srgbClr val="37C9EF"/>
                </a:solidFill>
                <a:latin typeface="Montserrat Bold"/>
              </a:rPr>
              <a:t>Comissioning</a:t>
            </a:r>
            <a:r>
              <a:rPr lang="en-US" sz="3999" dirty="0">
                <a:solidFill>
                  <a:srgbClr val="37C9EF"/>
                </a:solidFill>
                <a:latin typeface="Montserrat Bold"/>
              </a:rPr>
              <a:t> Steps</a:t>
            </a:r>
          </a:p>
        </p:txBody>
      </p:sp>
      <p:sp>
        <p:nvSpPr>
          <p:cNvPr id="8" name="Freeform 8"/>
          <p:cNvSpPr/>
          <p:nvPr/>
        </p:nvSpPr>
        <p:spPr>
          <a:xfrm>
            <a:off x="9533325" y="3183050"/>
            <a:ext cx="7012033" cy="5594159"/>
          </a:xfrm>
          <a:custGeom>
            <a:avLst/>
            <a:gdLst/>
            <a:ahLst/>
            <a:cxnLst/>
            <a:rect l="l" t="t" r="r" b="b"/>
            <a:pathLst>
              <a:path w="7012033" h="5594159">
                <a:moveTo>
                  <a:pt x="0" y="0"/>
                </a:moveTo>
                <a:lnTo>
                  <a:pt x="7012033" y="0"/>
                </a:lnTo>
                <a:lnTo>
                  <a:pt x="7012033" y="5594159"/>
                </a:lnTo>
                <a:lnTo>
                  <a:pt x="0" y="5594159"/>
                </a:lnTo>
                <a:lnTo>
                  <a:pt x="0" y="0"/>
                </a:lnTo>
                <a:close/>
              </a:path>
            </a:pathLst>
          </a:custGeom>
          <a:blipFill>
            <a:blip r:embed="rId8"/>
            <a:stretch>
              <a:fillRect/>
            </a:stretch>
          </a:blipFill>
        </p:spPr>
        <p:txBody>
          <a:bodyPr/>
          <a:lstStyle/>
          <a:p>
            <a:endParaRPr lang="en-US"/>
          </a:p>
        </p:txBody>
      </p:sp>
      <p:sp>
        <p:nvSpPr>
          <p:cNvPr id="9" name="TextBox 9"/>
          <p:cNvSpPr txBox="1"/>
          <p:nvPr/>
        </p:nvSpPr>
        <p:spPr>
          <a:xfrm>
            <a:off x="11375642" y="8427276"/>
            <a:ext cx="3327400" cy="356235"/>
          </a:xfrm>
          <a:prstGeom prst="rect">
            <a:avLst/>
          </a:prstGeom>
        </p:spPr>
        <p:txBody>
          <a:bodyPr lIns="0" tIns="0" rIns="0" bIns="0" rtlCol="0" anchor="t">
            <a:spAutoFit/>
          </a:bodyPr>
          <a:lstStyle/>
          <a:p>
            <a:pPr algn="ctr">
              <a:lnSpc>
                <a:spcPts val="2940"/>
              </a:lnSpc>
              <a:spcBef>
                <a:spcPct val="0"/>
              </a:spcBef>
            </a:pPr>
            <a:r>
              <a:rPr lang="en-US" sz="2100">
                <a:solidFill>
                  <a:srgbClr val="000000"/>
                </a:solidFill>
                <a:latin typeface="Montserrat"/>
              </a:rPr>
              <a:t>Public Key Infrastructure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grpSp>
        <p:nvGrpSpPr>
          <p:cNvPr id="2" name="Group 2"/>
          <p:cNvGrpSpPr/>
          <p:nvPr/>
        </p:nvGrpSpPr>
        <p:grpSpPr>
          <a:xfrm>
            <a:off x="4366661" y="2675029"/>
            <a:ext cx="9554679" cy="4936941"/>
            <a:chOff x="0" y="0"/>
            <a:chExt cx="3011972" cy="1556298"/>
          </a:xfrm>
        </p:grpSpPr>
        <p:sp>
          <p:nvSpPr>
            <p:cNvPr id="3" name="Freeform 3"/>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en-US"/>
            </a:p>
          </p:txBody>
        </p:sp>
        <p:sp>
          <p:nvSpPr>
            <p:cNvPr id="4" name="TextBox 4"/>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pic>
        <p:nvPicPr>
          <p:cNvPr id="5" name="Picture 5"/>
          <p:cNvPicPr>
            <a:picLocks noChangeAspect="1"/>
          </p:cNvPicPr>
          <p:nvPr/>
        </p:nvPicPr>
        <p:blipFill>
          <a:blip r:embed="rId2">
            <a:alphaModFix amt="16000"/>
          </a:blip>
          <a:srcRect/>
          <a:stretch>
            <a:fillRect/>
          </a:stretch>
        </p:blipFill>
        <p:spPr>
          <a:xfrm>
            <a:off x="642020" y="-192840"/>
            <a:ext cx="17003960" cy="11052574"/>
          </a:xfrm>
          <a:prstGeom prst="rect">
            <a:avLst/>
          </a:prstGeom>
        </p:spPr>
      </p:pic>
      <p:sp>
        <p:nvSpPr>
          <p:cNvPr id="6" name="TextBox 6"/>
          <p:cNvSpPr txBox="1"/>
          <p:nvPr/>
        </p:nvSpPr>
        <p:spPr>
          <a:xfrm>
            <a:off x="6105834" y="4071938"/>
            <a:ext cx="6076332" cy="2143125"/>
          </a:xfrm>
          <a:prstGeom prst="rect">
            <a:avLst/>
          </a:prstGeom>
        </p:spPr>
        <p:txBody>
          <a:bodyPr lIns="0" tIns="0" rIns="0" bIns="0" rtlCol="0" anchor="t">
            <a:spAutoFit/>
          </a:bodyPr>
          <a:lstStyle/>
          <a:p>
            <a:pPr algn="ctr">
              <a:lnSpc>
                <a:spcPts val="8702"/>
              </a:lnSpc>
            </a:pPr>
            <a:r>
              <a:rPr lang="en-US" sz="7251">
                <a:solidFill>
                  <a:srgbClr val="FFFFFF"/>
                </a:solidFill>
                <a:latin typeface="Montserrat Bold"/>
              </a:rPr>
              <a:t>Tổng quan</a:t>
            </a:r>
          </a:p>
          <a:p>
            <a:pPr marL="0" lvl="0" indent="0" algn="ctr">
              <a:lnSpc>
                <a:spcPts val="8222"/>
              </a:lnSpc>
              <a:spcBef>
                <a:spcPct val="0"/>
              </a:spcBef>
            </a:pPr>
            <a:r>
              <a:rPr lang="en-US" sz="6851">
                <a:solidFill>
                  <a:srgbClr val="FFFFFF"/>
                </a:solidFill>
                <a:latin typeface="Montserrat Bold"/>
              </a:rPr>
              <a:t>Matter</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4307581" y="0"/>
            <a:ext cx="4632618" cy="4114800"/>
          </a:xfrm>
          <a:custGeom>
            <a:avLst/>
            <a:gdLst/>
            <a:ahLst/>
            <a:cxnLst/>
            <a:rect l="l" t="t" r="r" b="b"/>
            <a:pathLst>
              <a:path w="4632618" h="4114800">
                <a:moveTo>
                  <a:pt x="0" y="0"/>
                </a:moveTo>
                <a:lnTo>
                  <a:pt x="4632617" y="0"/>
                </a:lnTo>
                <a:lnTo>
                  <a:pt x="4632617" y="4114800"/>
                </a:lnTo>
                <a:lnTo>
                  <a:pt x="0" y="41148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65769" y="742434"/>
            <a:ext cx="939127" cy="1047707"/>
          </a:xfrm>
          <a:custGeom>
            <a:avLst/>
            <a:gdLst/>
            <a:ahLst/>
            <a:cxnLst/>
            <a:rect l="l" t="t" r="r" b="b"/>
            <a:pathLst>
              <a:path w="939127" h="1047707">
                <a:moveTo>
                  <a:pt x="0" y="0"/>
                </a:moveTo>
                <a:lnTo>
                  <a:pt x="939127" y="0"/>
                </a:lnTo>
                <a:lnTo>
                  <a:pt x="939127" y="1047707"/>
                </a:lnTo>
                <a:lnTo>
                  <a:pt x="0" y="104770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4" name="Picture 4"/>
          <p:cNvPicPr>
            <a:picLocks noChangeAspect="1"/>
          </p:cNvPicPr>
          <p:nvPr/>
        </p:nvPicPr>
        <p:blipFill>
          <a:blip r:embed="rId6">
            <a:alphaModFix amt="21999"/>
          </a:blip>
          <a:srcRect/>
          <a:stretch>
            <a:fillRect/>
          </a:stretch>
        </p:blipFill>
        <p:spPr>
          <a:xfrm>
            <a:off x="-251646" y="-650475"/>
            <a:ext cx="11443359" cy="3833525"/>
          </a:xfrm>
          <a:prstGeom prst="rect">
            <a:avLst/>
          </a:prstGeom>
        </p:spPr>
      </p:pic>
      <p:sp>
        <p:nvSpPr>
          <p:cNvPr id="5" name="TextBox 5"/>
          <p:cNvSpPr txBox="1"/>
          <p:nvPr/>
        </p:nvSpPr>
        <p:spPr>
          <a:xfrm>
            <a:off x="1265769" y="3246389"/>
            <a:ext cx="15751963" cy="7040611"/>
          </a:xfrm>
          <a:prstGeom prst="rect">
            <a:avLst/>
          </a:prstGeom>
        </p:spPr>
        <p:txBody>
          <a:bodyPr lIns="0" tIns="0" rIns="0" bIns="0" rtlCol="0" anchor="t">
            <a:spAutoFit/>
          </a:bodyPr>
          <a:lstStyle/>
          <a:p>
            <a:pPr algn="just">
              <a:lnSpc>
                <a:spcPts val="6275"/>
              </a:lnSpc>
            </a:pPr>
            <a:r>
              <a:rPr lang="en-US" sz="3320">
                <a:solidFill>
                  <a:srgbClr val="000000"/>
                </a:solidFill>
                <a:latin typeface="Montserrat"/>
              </a:rPr>
              <a:t>Quá trình xác thực chứng chỉ tập trung vào việc xác minh tính xác thực của Thiết bị. Các bước bao gồm:</a:t>
            </a:r>
          </a:p>
          <a:p>
            <a:pPr algn="just">
              <a:lnSpc>
                <a:spcPts val="6275"/>
              </a:lnSpc>
            </a:pPr>
            <a:r>
              <a:rPr lang="en-US" sz="3320">
                <a:solidFill>
                  <a:srgbClr val="000000"/>
                </a:solidFill>
                <a:latin typeface="Montserrat"/>
              </a:rPr>
              <a:t>- Commissioner xác minh các thông tin của Thiết bị như: Vendor ID (VID), Product ID (PID), trạng thái chứng nhận.</a:t>
            </a:r>
          </a:p>
          <a:p>
            <a:pPr algn="just">
              <a:lnSpc>
                <a:spcPts val="6860"/>
              </a:lnSpc>
            </a:pPr>
            <a:r>
              <a:rPr lang="en-US" sz="3629">
                <a:solidFill>
                  <a:srgbClr val="000000"/>
                </a:solidFill>
                <a:latin typeface="Montserrat"/>
              </a:rPr>
              <a:t>- Để thực hiện điều này, Commissioner sử dụng:</a:t>
            </a:r>
          </a:p>
          <a:p>
            <a:pPr algn="just">
              <a:lnSpc>
                <a:spcPts val="6275"/>
              </a:lnSpc>
            </a:pPr>
            <a:r>
              <a:rPr lang="en-US" sz="3320">
                <a:solidFill>
                  <a:srgbClr val="000000"/>
                </a:solidFill>
                <a:latin typeface="Montserrat"/>
              </a:rPr>
              <a:t>+ Các thông tin chứng nhận Thiết bị</a:t>
            </a:r>
          </a:p>
          <a:p>
            <a:pPr algn="just">
              <a:lnSpc>
                <a:spcPts val="6275"/>
              </a:lnSpc>
            </a:pPr>
            <a:r>
              <a:rPr lang="en-US" sz="3320">
                <a:solidFill>
                  <a:srgbClr val="000000"/>
                </a:solidFill>
                <a:latin typeface="Montserrat"/>
              </a:rPr>
              <a:t>+Distributed Compliance Ledger (DCL) hoặc Certification Declaration </a:t>
            </a:r>
          </a:p>
          <a:p>
            <a:pPr algn="just">
              <a:lnSpc>
                <a:spcPts val="5452"/>
              </a:lnSpc>
            </a:pPr>
            <a:endParaRPr lang="en-US" sz="3320">
              <a:solidFill>
                <a:srgbClr val="000000"/>
              </a:solidFill>
              <a:latin typeface="Montserrat"/>
            </a:endParaRPr>
          </a:p>
          <a:p>
            <a:pPr algn="just">
              <a:lnSpc>
                <a:spcPts val="6275"/>
              </a:lnSpc>
            </a:pPr>
            <a:endParaRPr lang="en-US" sz="3320">
              <a:solidFill>
                <a:srgbClr val="000000"/>
              </a:solidFill>
              <a:latin typeface="Montserrat"/>
            </a:endParaRPr>
          </a:p>
        </p:txBody>
      </p:sp>
      <p:pic>
        <p:nvPicPr>
          <p:cNvPr id="6" name="Picture 6"/>
          <p:cNvPicPr>
            <a:picLocks noChangeAspect="1"/>
          </p:cNvPicPr>
          <p:nvPr/>
        </p:nvPicPr>
        <p:blipFill>
          <a:blip r:embed="rId7">
            <a:alphaModFix amt="13000"/>
          </a:blip>
          <a:srcRect/>
          <a:stretch>
            <a:fillRect/>
          </a:stretch>
        </p:blipFill>
        <p:spPr>
          <a:xfrm>
            <a:off x="1735332" y="9488938"/>
            <a:ext cx="14528450" cy="14528450"/>
          </a:xfrm>
          <a:prstGeom prst="rect">
            <a:avLst/>
          </a:prstGeom>
        </p:spPr>
      </p:pic>
      <p:sp>
        <p:nvSpPr>
          <p:cNvPr id="7" name="TextBox 7"/>
          <p:cNvSpPr txBox="1"/>
          <p:nvPr/>
        </p:nvSpPr>
        <p:spPr>
          <a:xfrm>
            <a:off x="3424832" y="897987"/>
            <a:ext cx="6633567" cy="669926"/>
          </a:xfrm>
          <a:prstGeom prst="rect">
            <a:avLst/>
          </a:prstGeom>
        </p:spPr>
        <p:txBody>
          <a:bodyPr wrap="square" lIns="0" tIns="0" rIns="0" bIns="0" rtlCol="0" anchor="t">
            <a:spAutoFit/>
          </a:bodyPr>
          <a:lstStyle/>
          <a:p>
            <a:pPr algn="ctr">
              <a:lnSpc>
                <a:spcPts val="5599"/>
              </a:lnSpc>
              <a:spcBef>
                <a:spcPct val="0"/>
              </a:spcBef>
            </a:pPr>
            <a:r>
              <a:rPr lang="en-US" sz="3999" dirty="0">
                <a:solidFill>
                  <a:srgbClr val="37C9EF"/>
                </a:solidFill>
                <a:latin typeface="Montserrat Bold"/>
              </a:rPr>
              <a:t>4.3 </a:t>
            </a:r>
            <a:r>
              <a:rPr lang="en-US" sz="3999" dirty="0" err="1">
                <a:solidFill>
                  <a:srgbClr val="37C9EF"/>
                </a:solidFill>
                <a:latin typeface="Montserrat Bold"/>
              </a:rPr>
              <a:t>Comissioning</a:t>
            </a:r>
            <a:r>
              <a:rPr lang="en-US" sz="3999" dirty="0">
                <a:solidFill>
                  <a:srgbClr val="37C9EF"/>
                </a:solidFill>
                <a:latin typeface="Montserrat Bold"/>
              </a:rPr>
              <a:t> Steps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1251182" y="2590410"/>
            <a:ext cx="16008118" cy="5106179"/>
          </a:xfrm>
          <a:custGeom>
            <a:avLst/>
            <a:gdLst/>
            <a:ahLst/>
            <a:cxnLst/>
            <a:rect l="l" t="t" r="r" b="b"/>
            <a:pathLst>
              <a:path w="16008118" h="5106179">
                <a:moveTo>
                  <a:pt x="0" y="0"/>
                </a:moveTo>
                <a:lnTo>
                  <a:pt x="16008118" y="0"/>
                </a:lnTo>
                <a:lnTo>
                  <a:pt x="16008118" y="5106180"/>
                </a:lnTo>
                <a:lnTo>
                  <a:pt x="0" y="5106180"/>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5881787" y="1333500"/>
            <a:ext cx="6524426" cy="738506"/>
          </a:xfrm>
          <a:prstGeom prst="rect">
            <a:avLst/>
          </a:prstGeom>
        </p:spPr>
        <p:txBody>
          <a:bodyPr wrap="square" lIns="0" tIns="0" rIns="0" bIns="0" rtlCol="0" anchor="t">
            <a:spAutoFit/>
          </a:bodyPr>
          <a:lstStyle/>
          <a:p>
            <a:pPr algn="ctr">
              <a:lnSpc>
                <a:spcPts val="6019"/>
              </a:lnSpc>
              <a:spcBef>
                <a:spcPct val="0"/>
              </a:spcBef>
            </a:pPr>
            <a:r>
              <a:rPr lang="en-US" sz="4299" dirty="0" err="1">
                <a:solidFill>
                  <a:srgbClr val="000000"/>
                </a:solidFill>
                <a:latin typeface="Montserrat Bold"/>
              </a:rPr>
              <a:t>Quá</a:t>
            </a:r>
            <a:r>
              <a:rPr lang="en-US" sz="4299" dirty="0">
                <a:solidFill>
                  <a:srgbClr val="000000"/>
                </a:solidFill>
                <a:latin typeface="Montserrat Bold"/>
              </a:rPr>
              <a:t> </a:t>
            </a:r>
            <a:r>
              <a:rPr lang="en-US" sz="4299" dirty="0" err="1">
                <a:solidFill>
                  <a:srgbClr val="000000"/>
                </a:solidFill>
                <a:latin typeface="Montserrat Bold"/>
              </a:rPr>
              <a:t>trình</a:t>
            </a:r>
            <a:r>
              <a:rPr lang="en-US" sz="4299" dirty="0">
                <a:solidFill>
                  <a:srgbClr val="000000"/>
                </a:solidFill>
                <a:latin typeface="Montserrat Bold"/>
              </a:rPr>
              <a:t> </a:t>
            </a:r>
            <a:r>
              <a:rPr lang="en-US" sz="4299" dirty="0" err="1">
                <a:solidFill>
                  <a:srgbClr val="000000"/>
                </a:solidFill>
                <a:latin typeface="Montserrat Bold"/>
              </a:rPr>
              <a:t>chứng</a:t>
            </a:r>
            <a:r>
              <a:rPr lang="en-US" sz="4299" dirty="0">
                <a:solidFill>
                  <a:srgbClr val="000000"/>
                </a:solidFill>
                <a:latin typeface="Montserrat Bold"/>
              </a:rPr>
              <a:t> </a:t>
            </a:r>
            <a:r>
              <a:rPr lang="en-US" sz="4299" dirty="0" err="1">
                <a:solidFill>
                  <a:srgbClr val="000000"/>
                </a:solidFill>
                <a:latin typeface="Montserrat Bold"/>
              </a:rPr>
              <a:t>thực</a:t>
            </a:r>
            <a:endParaRPr lang="en-US" sz="4299" dirty="0">
              <a:solidFill>
                <a:srgbClr val="000000"/>
              </a:solidFill>
              <a:latin typeface="Montserrat Bo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158807" y="1721744"/>
            <a:ext cx="13970386" cy="7789459"/>
          </a:xfrm>
          <a:custGeom>
            <a:avLst/>
            <a:gdLst/>
            <a:ahLst/>
            <a:cxnLst/>
            <a:rect l="l" t="t" r="r" b="b"/>
            <a:pathLst>
              <a:path w="13970386" h="7789459">
                <a:moveTo>
                  <a:pt x="0" y="0"/>
                </a:moveTo>
                <a:lnTo>
                  <a:pt x="13970386" y="0"/>
                </a:lnTo>
                <a:lnTo>
                  <a:pt x="13970386" y="7789459"/>
                </a:lnTo>
                <a:lnTo>
                  <a:pt x="0" y="7789459"/>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6190456" y="775797"/>
            <a:ext cx="5907088" cy="629921"/>
          </a:xfrm>
          <a:prstGeom prst="rect">
            <a:avLst/>
          </a:prstGeom>
        </p:spPr>
        <p:txBody>
          <a:bodyPr lIns="0" tIns="0" rIns="0" bIns="0" rtlCol="0" anchor="t">
            <a:spAutoFit/>
          </a:bodyPr>
          <a:lstStyle/>
          <a:p>
            <a:pPr algn="ctr">
              <a:lnSpc>
                <a:spcPts val="5179"/>
              </a:lnSpc>
              <a:spcBef>
                <a:spcPct val="0"/>
              </a:spcBef>
            </a:pPr>
            <a:r>
              <a:rPr lang="en-US" sz="3699" dirty="0">
                <a:solidFill>
                  <a:srgbClr val="000000"/>
                </a:solidFill>
                <a:latin typeface="Montserrat Bold"/>
              </a:rPr>
              <a:t>Commissioning Process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a:stretch>
            <a:fillRect/>
          </a:stretch>
        </p:blipFill>
        <p:spPr>
          <a:xfrm>
            <a:off x="642020" y="-382787"/>
            <a:ext cx="17003960" cy="11052574"/>
          </a:xfrm>
          <a:prstGeom prst="rect">
            <a:avLst/>
          </a:prstGeom>
        </p:spPr>
      </p:pic>
      <p:sp>
        <p:nvSpPr>
          <p:cNvPr id="3" name="TextBox 3"/>
          <p:cNvSpPr txBox="1"/>
          <p:nvPr/>
        </p:nvSpPr>
        <p:spPr>
          <a:xfrm>
            <a:off x="6852843" y="4362450"/>
            <a:ext cx="4582314" cy="1562100"/>
          </a:xfrm>
          <a:prstGeom prst="rect">
            <a:avLst/>
          </a:prstGeom>
        </p:spPr>
        <p:txBody>
          <a:bodyPr lIns="0" tIns="0" rIns="0" bIns="0" rtlCol="0" anchor="t">
            <a:spAutoFit/>
          </a:bodyPr>
          <a:lstStyle/>
          <a:p>
            <a:pPr algn="ctr">
              <a:lnSpc>
                <a:spcPts val="6182"/>
              </a:lnSpc>
            </a:pPr>
            <a:r>
              <a:rPr lang="en-US" sz="5151">
                <a:solidFill>
                  <a:srgbClr val="FFFFFF"/>
                </a:solidFill>
                <a:latin typeface="Montserrat Bold"/>
              </a:rPr>
              <a:t>Ứng dụng</a:t>
            </a:r>
          </a:p>
          <a:p>
            <a:pPr marL="0" lvl="0" indent="0" algn="ctr">
              <a:lnSpc>
                <a:spcPts val="6182"/>
              </a:lnSpc>
              <a:spcBef>
                <a:spcPct val="0"/>
              </a:spcBef>
            </a:pPr>
            <a:r>
              <a:rPr lang="en-US" sz="5151">
                <a:solidFill>
                  <a:srgbClr val="FFFFFF"/>
                </a:solidFill>
                <a:latin typeface="Montserrat Bold"/>
              </a:rPr>
              <a:t>Triển khai</a:t>
            </a:r>
          </a:p>
        </p:txBody>
      </p:sp>
      <p:grpSp>
        <p:nvGrpSpPr>
          <p:cNvPr id="4" name="Group 4"/>
          <p:cNvGrpSpPr/>
          <p:nvPr/>
        </p:nvGrpSpPr>
        <p:grpSpPr>
          <a:xfrm>
            <a:off x="4366661" y="2991693"/>
            <a:ext cx="9554679" cy="4303614"/>
            <a:chOff x="0" y="0"/>
            <a:chExt cx="3011972" cy="1356651"/>
          </a:xfrm>
        </p:grpSpPr>
        <p:sp>
          <p:nvSpPr>
            <p:cNvPr id="5" name="Freeform 5"/>
            <p:cNvSpPr/>
            <p:nvPr/>
          </p:nvSpPr>
          <p:spPr>
            <a:xfrm>
              <a:off x="0" y="0"/>
              <a:ext cx="3011972" cy="1356651"/>
            </a:xfrm>
            <a:custGeom>
              <a:avLst/>
              <a:gdLst/>
              <a:ahLst/>
              <a:cxnLst/>
              <a:rect l="l" t="t" r="r" b="b"/>
              <a:pathLst>
                <a:path w="3011972" h="1356651">
                  <a:moveTo>
                    <a:pt x="0" y="0"/>
                  </a:moveTo>
                  <a:lnTo>
                    <a:pt x="3011972" y="0"/>
                  </a:lnTo>
                  <a:lnTo>
                    <a:pt x="3011972" y="1356651"/>
                  </a:lnTo>
                  <a:lnTo>
                    <a:pt x="0" y="1356651"/>
                  </a:lnTo>
                  <a:close/>
                </a:path>
              </a:pathLst>
            </a:custGeom>
            <a:solidFill>
              <a:srgbClr val="000000">
                <a:alpha val="0"/>
              </a:srgbClr>
            </a:solidFill>
            <a:ln w="104775" cap="sq">
              <a:solidFill>
                <a:srgbClr val="FFFFFF"/>
              </a:solidFill>
              <a:prstDash val="solid"/>
              <a:miter/>
            </a:ln>
          </p:spPr>
          <p:txBody>
            <a:bodyPr/>
            <a:lstStyle/>
            <a:p>
              <a:endParaRPr lang="en-US"/>
            </a:p>
          </p:txBody>
        </p:sp>
        <p:sp>
          <p:nvSpPr>
            <p:cNvPr id="6" name="TextBox 6"/>
            <p:cNvSpPr txBox="1"/>
            <p:nvPr/>
          </p:nvSpPr>
          <p:spPr>
            <a:xfrm>
              <a:off x="0" y="-47625"/>
              <a:ext cx="3011972" cy="1404276"/>
            </a:xfrm>
            <a:prstGeom prst="rect">
              <a:avLst/>
            </a:prstGeom>
          </p:spPr>
          <p:txBody>
            <a:bodyPr lIns="50800" tIns="50800" rIns="50800" bIns="50800" rtlCol="0" anchor="ctr"/>
            <a:lstStyle/>
            <a:p>
              <a:pPr algn="ctr">
                <a:lnSpc>
                  <a:spcPts val="3640"/>
                </a:lnSpc>
              </a:pP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709423" y="2479262"/>
            <a:ext cx="11335683" cy="5744717"/>
          </a:xfrm>
          <a:custGeom>
            <a:avLst/>
            <a:gdLst/>
            <a:ahLst/>
            <a:cxnLst/>
            <a:rect l="l" t="t" r="r" b="b"/>
            <a:pathLst>
              <a:path w="11335683" h="5744717">
                <a:moveTo>
                  <a:pt x="0" y="0"/>
                </a:moveTo>
                <a:lnTo>
                  <a:pt x="11335682" y="0"/>
                </a:lnTo>
                <a:lnTo>
                  <a:pt x="11335682" y="5744718"/>
                </a:lnTo>
                <a:lnTo>
                  <a:pt x="0" y="5744718"/>
                </a:lnTo>
                <a:lnTo>
                  <a:pt x="0" y="0"/>
                </a:lnTo>
                <a:close/>
              </a:path>
            </a:pathLst>
          </a:custGeom>
          <a:blipFill>
            <a:blip r:embed="rId2"/>
            <a:stretch>
              <a:fillRect/>
            </a:stretch>
          </a:blipFill>
        </p:spPr>
        <p:txBody>
          <a:bodyPr/>
          <a:lstStyle/>
          <a:p>
            <a:endParaRPr lang="en-US"/>
          </a:p>
        </p:txBody>
      </p:sp>
      <p:sp>
        <p:nvSpPr>
          <p:cNvPr id="4" name="Freeform 4"/>
          <p:cNvSpPr/>
          <p:nvPr/>
        </p:nvSpPr>
        <p:spPr>
          <a:xfrm>
            <a:off x="332621" y="2479262"/>
            <a:ext cx="7376802" cy="5856474"/>
          </a:xfrm>
          <a:custGeom>
            <a:avLst/>
            <a:gdLst/>
            <a:ahLst/>
            <a:cxnLst/>
            <a:rect l="l" t="t" r="r" b="b"/>
            <a:pathLst>
              <a:path w="7376802" h="5856474">
                <a:moveTo>
                  <a:pt x="0" y="0"/>
                </a:moveTo>
                <a:lnTo>
                  <a:pt x="7376803" y="0"/>
                </a:lnTo>
                <a:lnTo>
                  <a:pt x="7376803" y="5856475"/>
                </a:lnTo>
                <a:lnTo>
                  <a:pt x="0" y="5856475"/>
                </a:lnTo>
                <a:lnTo>
                  <a:pt x="0" y="0"/>
                </a:lnTo>
                <a:close/>
              </a:path>
            </a:pathLst>
          </a:custGeom>
          <a:blipFill>
            <a:blip r:embed="rId3"/>
            <a:stretch>
              <a:fillRect/>
            </a:stretch>
          </a:blipFill>
        </p:spPr>
        <p:txBody>
          <a:bodyPr/>
          <a:lstStyle/>
          <a:p>
            <a:endParaRPr lang="en-US"/>
          </a:p>
        </p:txBody>
      </p:sp>
      <p:sp>
        <p:nvSpPr>
          <p:cNvPr id="6" name="TextBox 6"/>
          <p:cNvSpPr txBox="1"/>
          <p:nvPr/>
        </p:nvSpPr>
        <p:spPr>
          <a:xfrm>
            <a:off x="669555" y="1019175"/>
            <a:ext cx="7440814" cy="1081945"/>
          </a:xfrm>
          <a:prstGeom prst="rect">
            <a:avLst/>
          </a:prstGeom>
        </p:spPr>
        <p:txBody>
          <a:bodyPr lIns="0" tIns="0" rIns="0" bIns="0" rtlCol="0" anchor="t">
            <a:spAutoFit/>
          </a:bodyPr>
          <a:lstStyle/>
          <a:p>
            <a:pPr>
              <a:lnSpc>
                <a:spcPts val="4335"/>
              </a:lnSpc>
            </a:pPr>
            <a:r>
              <a:rPr lang="en-US" sz="3525" spc="211">
                <a:solidFill>
                  <a:srgbClr val="47C5FB"/>
                </a:solidFill>
                <a:latin typeface="Paytone One"/>
              </a:rPr>
              <a:t>5.1 CÁC THIẾT BỊ CÓ SỬ DỤNG MATTER</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3"/>
          <p:cNvSpPr/>
          <p:nvPr/>
        </p:nvSpPr>
        <p:spPr>
          <a:xfrm>
            <a:off x="7472937" y="1028700"/>
            <a:ext cx="11335683" cy="5744717"/>
          </a:xfrm>
          <a:custGeom>
            <a:avLst/>
            <a:gdLst/>
            <a:ahLst/>
            <a:cxnLst/>
            <a:rect l="l" t="t" r="r" b="b"/>
            <a:pathLst>
              <a:path w="11335683" h="5744717">
                <a:moveTo>
                  <a:pt x="0" y="0"/>
                </a:moveTo>
                <a:lnTo>
                  <a:pt x="11335683" y="0"/>
                </a:lnTo>
                <a:lnTo>
                  <a:pt x="11335683" y="5744717"/>
                </a:lnTo>
                <a:lnTo>
                  <a:pt x="0" y="5744717"/>
                </a:lnTo>
                <a:lnTo>
                  <a:pt x="0" y="0"/>
                </a:lnTo>
                <a:close/>
              </a:path>
            </a:pathLst>
          </a:custGeom>
          <a:blipFill>
            <a:blip r:embed="rId2"/>
            <a:stretch>
              <a:fillRect/>
            </a:stretch>
          </a:blipFill>
        </p:spPr>
        <p:txBody>
          <a:bodyPr/>
          <a:lstStyle/>
          <a:p>
            <a:endParaRPr lang="en-US"/>
          </a:p>
        </p:txBody>
      </p:sp>
      <p:sp>
        <p:nvSpPr>
          <p:cNvPr id="5" name="TextBox 5"/>
          <p:cNvSpPr txBox="1"/>
          <p:nvPr/>
        </p:nvSpPr>
        <p:spPr>
          <a:xfrm>
            <a:off x="669555" y="1019175"/>
            <a:ext cx="7440814" cy="557689"/>
          </a:xfrm>
          <a:prstGeom prst="rect">
            <a:avLst/>
          </a:prstGeom>
        </p:spPr>
        <p:txBody>
          <a:bodyPr lIns="0" tIns="0" rIns="0" bIns="0" rtlCol="0" anchor="t">
            <a:spAutoFit/>
          </a:bodyPr>
          <a:lstStyle/>
          <a:p>
            <a:pPr>
              <a:lnSpc>
                <a:spcPts val="4458"/>
              </a:lnSpc>
            </a:pPr>
            <a:r>
              <a:rPr lang="en-US" sz="3624" spc="217">
                <a:solidFill>
                  <a:srgbClr val="47C5FB"/>
                </a:solidFill>
                <a:latin typeface="Paytone One"/>
              </a:rPr>
              <a:t>5.2 TIỀM NĂNG</a:t>
            </a:r>
          </a:p>
        </p:txBody>
      </p:sp>
      <p:sp>
        <p:nvSpPr>
          <p:cNvPr id="6" name="TextBox 6"/>
          <p:cNvSpPr txBox="1"/>
          <p:nvPr/>
        </p:nvSpPr>
        <p:spPr>
          <a:xfrm>
            <a:off x="669555" y="2142362"/>
            <a:ext cx="6580185" cy="4631055"/>
          </a:xfrm>
          <a:prstGeom prst="rect">
            <a:avLst/>
          </a:prstGeom>
        </p:spPr>
        <p:txBody>
          <a:bodyPr lIns="0" tIns="0" rIns="0" bIns="0" rtlCol="0" anchor="t">
            <a:spAutoFit/>
          </a:bodyPr>
          <a:lstStyle/>
          <a:p>
            <a:pPr algn="just">
              <a:lnSpc>
                <a:spcPts val="4619"/>
              </a:lnSpc>
              <a:spcBef>
                <a:spcPct val="0"/>
              </a:spcBef>
            </a:pPr>
            <a:r>
              <a:rPr lang="en-US" sz="3299">
                <a:solidFill>
                  <a:srgbClr val="000000"/>
                </a:solidFill>
                <a:latin typeface="Montserrat"/>
              </a:rPr>
              <a:t>Giao thức Matter mang lại nhiều tiềm năng phát triển đối với cả nhà sản xuất và lập trình viên trong lĩnh vực Io</a:t>
            </a:r>
          </a:p>
          <a:p>
            <a:pPr algn="just">
              <a:lnSpc>
                <a:spcPts val="4619"/>
              </a:lnSpc>
              <a:spcBef>
                <a:spcPct val="0"/>
              </a:spcBef>
            </a:pPr>
            <a:r>
              <a:rPr lang="en-US" sz="3299">
                <a:solidFill>
                  <a:srgbClr val="000000"/>
                </a:solidFill>
                <a:latin typeface="Montserrat"/>
              </a:rPr>
              <a:t>-Mở Rộng Đa Dạng Ứng Dụng: </a:t>
            </a:r>
          </a:p>
          <a:p>
            <a:pPr algn="just">
              <a:lnSpc>
                <a:spcPts val="4619"/>
              </a:lnSpc>
              <a:spcBef>
                <a:spcPct val="0"/>
              </a:spcBef>
            </a:pPr>
            <a:r>
              <a:rPr lang="en-US" sz="3299">
                <a:solidFill>
                  <a:srgbClr val="000000"/>
                </a:solidFill>
                <a:latin typeface="Montserrat"/>
              </a:rPr>
              <a:t>Tích Hợp Công Nghệ Mới:</a:t>
            </a:r>
          </a:p>
          <a:p>
            <a:pPr algn="just">
              <a:lnSpc>
                <a:spcPts val="4619"/>
              </a:lnSpc>
              <a:spcBef>
                <a:spcPct val="0"/>
              </a:spcBef>
            </a:pPr>
            <a:r>
              <a:rPr lang="en-US" sz="3299">
                <a:solidFill>
                  <a:srgbClr val="000000"/>
                </a:solidFill>
                <a:latin typeface="Montserrat"/>
              </a:rPr>
              <a:t>-Mở Rộng Hệ Sinh Thái và Tương Thích</a:t>
            </a:r>
          </a:p>
        </p:txBody>
      </p:sp>
      <p:sp>
        <p:nvSpPr>
          <p:cNvPr id="7" name="TextBox 7"/>
          <p:cNvSpPr txBox="1"/>
          <p:nvPr/>
        </p:nvSpPr>
        <p:spPr>
          <a:xfrm>
            <a:off x="669555" y="7016115"/>
            <a:ext cx="11414480" cy="2306955"/>
          </a:xfrm>
          <a:prstGeom prst="rect">
            <a:avLst/>
          </a:prstGeom>
        </p:spPr>
        <p:txBody>
          <a:bodyPr lIns="0" tIns="0" rIns="0" bIns="0" rtlCol="0" anchor="t">
            <a:spAutoFit/>
          </a:bodyPr>
          <a:lstStyle/>
          <a:p>
            <a:pPr algn="just">
              <a:lnSpc>
                <a:spcPts val="4619"/>
              </a:lnSpc>
              <a:spcBef>
                <a:spcPct val="0"/>
              </a:spcBef>
            </a:pPr>
            <a:r>
              <a:rPr lang="en-US" sz="3299">
                <a:solidFill>
                  <a:srgbClr val="000000"/>
                </a:solidFill>
                <a:latin typeface="Montserrat"/>
              </a:rPr>
              <a:t>Trong phiên bản gần nhất Matter đã ra mắt những thiết bị mới bao gồm :Máy giặt, tủ lạnh, Máy rửa chén Máy điều hòa không khí trong phòng, Máy hút bụi robot, Cảm biến chất lượng không khí </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3299669" y="5075791"/>
            <a:ext cx="8700980" cy="8722787"/>
          </a:xfrm>
          <a:custGeom>
            <a:avLst/>
            <a:gdLst/>
            <a:ahLst/>
            <a:cxnLst/>
            <a:rect l="l" t="t" r="r" b="b"/>
            <a:pathLst>
              <a:path w="8700980" h="8722787">
                <a:moveTo>
                  <a:pt x="0" y="0"/>
                </a:moveTo>
                <a:lnTo>
                  <a:pt x="8700980" y="0"/>
                </a:lnTo>
                <a:lnTo>
                  <a:pt x="8700980" y="8722787"/>
                </a:lnTo>
                <a:lnTo>
                  <a:pt x="0" y="8722787"/>
                </a:lnTo>
                <a:lnTo>
                  <a:pt x="0" y="0"/>
                </a:lnTo>
                <a:close/>
              </a:path>
            </a:pathLst>
          </a:custGeom>
          <a:blipFill>
            <a:blip r:embed="rId2"/>
            <a:stretch>
              <a:fillRect/>
            </a:stretch>
          </a:blipFill>
        </p:spPr>
        <p:txBody>
          <a:bodyPr/>
          <a:lstStyle/>
          <a:p>
            <a:endParaRPr lang="en-US"/>
          </a:p>
        </p:txBody>
      </p:sp>
      <p:sp>
        <p:nvSpPr>
          <p:cNvPr id="3" name="Freeform 3"/>
          <p:cNvSpPr/>
          <p:nvPr/>
        </p:nvSpPr>
        <p:spPr>
          <a:xfrm>
            <a:off x="743648" y="575050"/>
            <a:ext cx="2526274" cy="2526274"/>
          </a:xfrm>
          <a:custGeom>
            <a:avLst/>
            <a:gdLst/>
            <a:ahLst/>
            <a:cxnLst/>
            <a:rect l="l" t="t" r="r" b="b"/>
            <a:pathLst>
              <a:path w="2526274" h="2526274">
                <a:moveTo>
                  <a:pt x="0" y="0"/>
                </a:moveTo>
                <a:lnTo>
                  <a:pt x="2526274" y="0"/>
                </a:lnTo>
                <a:lnTo>
                  <a:pt x="2526274" y="2526274"/>
                </a:lnTo>
                <a:lnTo>
                  <a:pt x="0" y="25262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pic>
        <p:nvPicPr>
          <p:cNvPr id="4" name="Picture 4"/>
          <p:cNvPicPr>
            <a:picLocks noChangeAspect="1"/>
          </p:cNvPicPr>
          <p:nvPr/>
        </p:nvPicPr>
        <p:blipFill>
          <a:blip r:embed="rId5"/>
          <a:srcRect/>
          <a:stretch>
            <a:fillRect/>
          </a:stretch>
        </p:blipFill>
        <p:spPr>
          <a:xfrm>
            <a:off x="3507288" y="1028700"/>
            <a:ext cx="11273425" cy="8229600"/>
          </a:xfrm>
          <a:prstGeom prst="rect">
            <a:avLst/>
          </a:prstGeom>
        </p:spPr>
      </p:pic>
      <p:sp>
        <p:nvSpPr>
          <p:cNvPr id="5" name="TextBox 5"/>
          <p:cNvSpPr txBox="1"/>
          <p:nvPr/>
        </p:nvSpPr>
        <p:spPr>
          <a:xfrm>
            <a:off x="4913782" y="4354503"/>
            <a:ext cx="8460437" cy="1577994"/>
          </a:xfrm>
          <a:prstGeom prst="rect">
            <a:avLst/>
          </a:prstGeom>
        </p:spPr>
        <p:txBody>
          <a:bodyPr lIns="0" tIns="0" rIns="0" bIns="0" rtlCol="0" anchor="t">
            <a:spAutoFit/>
          </a:bodyPr>
          <a:lstStyle/>
          <a:p>
            <a:pPr>
              <a:lnSpc>
                <a:spcPts val="12508"/>
              </a:lnSpc>
            </a:pPr>
            <a:r>
              <a:rPr lang="en-US" sz="10424">
                <a:solidFill>
                  <a:srgbClr val="000000"/>
                </a:solidFill>
                <a:latin typeface="Montserrat Bold"/>
              </a:rPr>
              <a:t>Thank you</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0" y="0"/>
            <a:ext cx="18288000" cy="1874361"/>
            <a:chOff x="0" y="0"/>
            <a:chExt cx="9414331" cy="964887"/>
          </a:xfrm>
        </p:grpSpPr>
        <p:sp>
          <p:nvSpPr>
            <p:cNvPr id="3" name="Freeform 3"/>
            <p:cNvSpPr/>
            <p:nvPr/>
          </p:nvSpPr>
          <p:spPr>
            <a:xfrm>
              <a:off x="0" y="0"/>
              <a:ext cx="9414331" cy="964887"/>
            </a:xfrm>
            <a:custGeom>
              <a:avLst/>
              <a:gdLst/>
              <a:ahLst/>
              <a:cxnLst/>
              <a:rect l="l" t="t" r="r" b="b"/>
              <a:pathLst>
                <a:path w="9414331" h="964887">
                  <a:moveTo>
                    <a:pt x="0" y="0"/>
                  </a:moveTo>
                  <a:lnTo>
                    <a:pt x="9414331" y="0"/>
                  </a:lnTo>
                  <a:lnTo>
                    <a:pt x="9414331" y="964887"/>
                  </a:lnTo>
                  <a:lnTo>
                    <a:pt x="0" y="964887"/>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 name="TextBox 4"/>
            <p:cNvSpPr txBox="1"/>
            <p:nvPr/>
          </p:nvSpPr>
          <p:spPr>
            <a:xfrm>
              <a:off x="0" y="-38100"/>
              <a:ext cx="9414331" cy="1002987"/>
            </a:xfrm>
            <a:prstGeom prst="rect">
              <a:avLst/>
            </a:prstGeom>
          </p:spPr>
          <p:txBody>
            <a:bodyPr lIns="50800" tIns="50800" rIns="50800" bIns="50800" rtlCol="0" anchor="ctr"/>
            <a:lstStyle/>
            <a:p>
              <a:pPr algn="ctr">
                <a:lnSpc>
                  <a:spcPts val="2659"/>
                </a:lnSpc>
                <a:spcBef>
                  <a:spcPct val="0"/>
                </a:spcBef>
              </a:pPr>
              <a:endParaRPr/>
            </a:p>
          </p:txBody>
        </p:sp>
      </p:grpSp>
      <p:sp>
        <p:nvSpPr>
          <p:cNvPr id="5" name="AutoShape 5"/>
          <p:cNvSpPr/>
          <p:nvPr/>
        </p:nvSpPr>
        <p:spPr>
          <a:xfrm>
            <a:off x="9406869" y="4319510"/>
            <a:ext cx="0" cy="3843312"/>
          </a:xfrm>
          <a:prstGeom prst="line">
            <a:avLst/>
          </a:prstGeom>
          <a:ln w="38100" cap="flat">
            <a:solidFill>
              <a:srgbClr val="000000"/>
            </a:solidFill>
            <a:prstDash val="solid"/>
            <a:headEnd type="none" w="sm" len="sm"/>
            <a:tailEnd type="none" w="sm" len="sm"/>
          </a:ln>
        </p:spPr>
        <p:txBody>
          <a:bodyPr/>
          <a:lstStyle/>
          <a:p>
            <a:endParaRPr lang="en-US"/>
          </a:p>
        </p:txBody>
      </p:sp>
      <p:pic>
        <p:nvPicPr>
          <p:cNvPr id="6" name="Picture 6"/>
          <p:cNvPicPr>
            <a:picLocks noChangeAspect="1"/>
          </p:cNvPicPr>
          <p:nvPr/>
        </p:nvPicPr>
        <p:blipFill>
          <a:blip r:embed="rId2"/>
          <a:srcRect/>
          <a:stretch>
            <a:fillRect/>
          </a:stretch>
        </p:blipFill>
        <p:spPr>
          <a:xfrm>
            <a:off x="1740618" y="602043"/>
            <a:ext cx="2336110" cy="1938971"/>
          </a:xfrm>
          <a:prstGeom prst="rect">
            <a:avLst/>
          </a:prstGeom>
        </p:spPr>
      </p:pic>
      <p:sp>
        <p:nvSpPr>
          <p:cNvPr id="7" name="TextBox 7"/>
          <p:cNvSpPr txBox="1"/>
          <p:nvPr/>
        </p:nvSpPr>
        <p:spPr>
          <a:xfrm>
            <a:off x="1028700" y="2633210"/>
            <a:ext cx="8397219" cy="513321"/>
          </a:xfrm>
          <a:prstGeom prst="rect">
            <a:avLst/>
          </a:prstGeom>
        </p:spPr>
        <p:txBody>
          <a:bodyPr lIns="0" tIns="0" rIns="0" bIns="0" rtlCol="0" anchor="t">
            <a:spAutoFit/>
          </a:bodyPr>
          <a:lstStyle/>
          <a:p>
            <a:pPr marL="0" lvl="0" indent="0" algn="l">
              <a:lnSpc>
                <a:spcPts val="4256"/>
              </a:lnSpc>
              <a:spcBef>
                <a:spcPct val="0"/>
              </a:spcBef>
            </a:pPr>
            <a:r>
              <a:rPr lang="en-US" sz="3040">
                <a:solidFill>
                  <a:srgbClr val="000000"/>
                </a:solidFill>
                <a:latin typeface="Montserrat Bold"/>
              </a:rPr>
              <a:t>1.1 Sự ra đời của Matter</a:t>
            </a:r>
          </a:p>
        </p:txBody>
      </p:sp>
      <p:sp>
        <p:nvSpPr>
          <p:cNvPr id="8" name="TextBox 8"/>
          <p:cNvSpPr txBox="1"/>
          <p:nvPr/>
        </p:nvSpPr>
        <p:spPr>
          <a:xfrm>
            <a:off x="1093187" y="7350466"/>
            <a:ext cx="7195263" cy="330368"/>
          </a:xfrm>
          <a:prstGeom prst="rect">
            <a:avLst/>
          </a:prstGeom>
        </p:spPr>
        <p:txBody>
          <a:bodyPr lIns="0" tIns="0" rIns="0" bIns="0" rtlCol="0" anchor="t">
            <a:spAutoFit/>
          </a:bodyPr>
          <a:lstStyle/>
          <a:p>
            <a:pPr marL="0" lvl="0" indent="0" algn="l">
              <a:lnSpc>
                <a:spcPts val="2790"/>
              </a:lnSpc>
              <a:spcBef>
                <a:spcPct val="0"/>
              </a:spcBef>
            </a:pPr>
            <a:r>
              <a:rPr lang="en-US" sz="1993">
                <a:solidFill>
                  <a:srgbClr val="101010"/>
                </a:solidFill>
                <a:latin typeface="Montserrat Bold"/>
              </a:rPr>
              <a:t>  1.1.2 Thách thức của nhà thông minh</a:t>
            </a:r>
          </a:p>
        </p:txBody>
      </p:sp>
      <p:sp>
        <p:nvSpPr>
          <p:cNvPr id="9" name="TextBox 9"/>
          <p:cNvSpPr txBox="1"/>
          <p:nvPr/>
        </p:nvSpPr>
        <p:spPr>
          <a:xfrm>
            <a:off x="1028700" y="3460856"/>
            <a:ext cx="7195263" cy="682793"/>
          </a:xfrm>
          <a:prstGeom prst="rect">
            <a:avLst/>
          </a:prstGeom>
        </p:spPr>
        <p:txBody>
          <a:bodyPr lIns="0" tIns="0" rIns="0" bIns="0" rtlCol="0" anchor="t">
            <a:spAutoFit/>
          </a:bodyPr>
          <a:lstStyle/>
          <a:p>
            <a:pPr marL="0" lvl="0" indent="0" algn="l">
              <a:lnSpc>
                <a:spcPts val="2790"/>
              </a:lnSpc>
              <a:spcBef>
                <a:spcPct val="0"/>
              </a:spcBef>
            </a:pPr>
            <a:r>
              <a:rPr lang="en-US" sz="1993">
                <a:solidFill>
                  <a:srgbClr val="101010"/>
                </a:solidFill>
                <a:latin typeface="Montserrat Bold"/>
              </a:rPr>
              <a:t>1.1.1 Nhu cầu và tiềm năng phát triển của nhà thông minh</a:t>
            </a:r>
          </a:p>
        </p:txBody>
      </p:sp>
      <p:sp>
        <p:nvSpPr>
          <p:cNvPr id="10" name="TextBox 10"/>
          <p:cNvSpPr txBox="1"/>
          <p:nvPr/>
        </p:nvSpPr>
        <p:spPr>
          <a:xfrm>
            <a:off x="1204450" y="4223426"/>
            <a:ext cx="7195263" cy="3323758"/>
          </a:xfrm>
          <a:prstGeom prst="rect">
            <a:avLst/>
          </a:prstGeom>
        </p:spPr>
        <p:txBody>
          <a:bodyPr lIns="0" tIns="0" rIns="0" bIns="0" rtlCol="0" anchor="t">
            <a:spAutoFit/>
          </a:bodyPr>
          <a:lstStyle/>
          <a:p>
            <a:pPr marL="408783" lvl="1" indent="-204391" algn="just">
              <a:lnSpc>
                <a:spcPts val="2650"/>
              </a:lnSpc>
              <a:buFont typeface="Arial"/>
              <a:buChar char="•"/>
            </a:pPr>
            <a:r>
              <a:rPr lang="en-US" sz="1893">
                <a:solidFill>
                  <a:srgbClr val="101010"/>
                </a:solidFill>
                <a:latin typeface="Montserrat"/>
              </a:rPr>
              <a:t>Sự bùng nổ: Nhu cầu sử dụng nhà thông minh đang tăng cao và dự đoán sẽ trở thành xu hướng trong tương lai.</a:t>
            </a:r>
          </a:p>
          <a:p>
            <a:pPr marL="408783" lvl="1" indent="-204391" algn="just">
              <a:lnSpc>
                <a:spcPts val="2650"/>
              </a:lnSpc>
              <a:buFont typeface="Arial"/>
              <a:buChar char="•"/>
            </a:pPr>
            <a:r>
              <a:rPr lang="en-US" sz="1893">
                <a:solidFill>
                  <a:srgbClr val="101010"/>
                </a:solidFill>
                <a:latin typeface="Montserrat"/>
              </a:rPr>
              <a:t>Thị trường tiềm năng: Thị trường nhà thông minh toàn cầu đạt giá trị 53,45 tỷUSD năm 2022, tăng trưởng 14,5% mỗi năm.</a:t>
            </a:r>
          </a:p>
          <a:p>
            <a:pPr marL="408783" lvl="1" indent="-204391" algn="just">
              <a:lnSpc>
                <a:spcPts val="2650"/>
              </a:lnSpc>
              <a:buFont typeface="Arial"/>
              <a:buChar char="•"/>
            </a:pPr>
            <a:r>
              <a:rPr lang="en-US" sz="1893">
                <a:solidFill>
                  <a:srgbClr val="101010"/>
                </a:solidFill>
                <a:latin typeface="Montserrat"/>
              </a:rPr>
              <a:t>Khu vực dẫn đầu: Bắc Mỹ và châu Âu là thị trường tiên phong, châu Á - Thái Bình Dương có tiềm năng phát triển lớn nhất.</a:t>
            </a:r>
          </a:p>
          <a:p>
            <a:pPr marL="0" lvl="0" indent="0" algn="just">
              <a:lnSpc>
                <a:spcPts val="2650"/>
              </a:lnSpc>
              <a:spcBef>
                <a:spcPct val="0"/>
              </a:spcBef>
            </a:pPr>
            <a:endParaRPr lang="en-US" sz="1893">
              <a:solidFill>
                <a:srgbClr val="101010"/>
              </a:solidFill>
              <a:latin typeface="Montserrat"/>
            </a:endParaRPr>
          </a:p>
        </p:txBody>
      </p:sp>
      <p:sp>
        <p:nvSpPr>
          <p:cNvPr id="11" name="TextBox 11"/>
          <p:cNvSpPr txBox="1"/>
          <p:nvPr/>
        </p:nvSpPr>
        <p:spPr>
          <a:xfrm>
            <a:off x="1204450" y="7850612"/>
            <a:ext cx="7195263" cy="1656883"/>
          </a:xfrm>
          <a:prstGeom prst="rect">
            <a:avLst/>
          </a:prstGeom>
        </p:spPr>
        <p:txBody>
          <a:bodyPr lIns="0" tIns="0" rIns="0" bIns="0" rtlCol="0" anchor="t">
            <a:spAutoFit/>
          </a:bodyPr>
          <a:lstStyle/>
          <a:p>
            <a:pPr marL="408783" lvl="1" indent="-204391" algn="just">
              <a:lnSpc>
                <a:spcPts val="2650"/>
              </a:lnSpc>
              <a:buFont typeface="Arial"/>
              <a:buChar char="•"/>
            </a:pPr>
            <a:r>
              <a:rPr lang="en-US" sz="1893">
                <a:solidFill>
                  <a:srgbClr val="101010"/>
                </a:solidFill>
                <a:latin typeface="Montserrat"/>
              </a:rPr>
              <a:t> Thiếu tương thích: Các thiết bị từ các nhà sản xuất khác nhau không tương thích với nhau.</a:t>
            </a:r>
          </a:p>
          <a:p>
            <a:pPr marL="408783" lvl="1" indent="-204391" algn="just">
              <a:lnSpc>
                <a:spcPts val="2650"/>
              </a:lnSpc>
              <a:buFont typeface="Arial"/>
              <a:buChar char="•"/>
            </a:pPr>
            <a:r>
              <a:rPr lang="en-US" sz="1893">
                <a:solidFill>
                  <a:srgbClr val="101010"/>
                </a:solidFill>
                <a:latin typeface="Montserrat"/>
              </a:rPr>
              <a:t>Hệ sinh thái khó sử dụng: Mỗi thiết bị cần ứng dụng và giao thức riêng.</a:t>
            </a:r>
          </a:p>
          <a:p>
            <a:pPr marL="0" lvl="0" indent="0" algn="just">
              <a:lnSpc>
                <a:spcPts val="2650"/>
              </a:lnSpc>
              <a:spcBef>
                <a:spcPct val="0"/>
              </a:spcBef>
            </a:pPr>
            <a:endParaRPr lang="en-US" sz="1893">
              <a:solidFill>
                <a:srgbClr val="101010"/>
              </a:solidFill>
              <a:latin typeface="Montserrat"/>
            </a:endParaRPr>
          </a:p>
        </p:txBody>
      </p:sp>
      <p:sp>
        <p:nvSpPr>
          <p:cNvPr id="12" name="TextBox 12"/>
          <p:cNvSpPr txBox="1"/>
          <p:nvPr/>
        </p:nvSpPr>
        <p:spPr>
          <a:xfrm>
            <a:off x="10060374" y="3460856"/>
            <a:ext cx="7195263" cy="330368"/>
          </a:xfrm>
          <a:prstGeom prst="rect">
            <a:avLst/>
          </a:prstGeom>
        </p:spPr>
        <p:txBody>
          <a:bodyPr lIns="0" tIns="0" rIns="0" bIns="0" rtlCol="0" anchor="t">
            <a:spAutoFit/>
          </a:bodyPr>
          <a:lstStyle/>
          <a:p>
            <a:pPr marL="0" lvl="0" indent="0" algn="l">
              <a:lnSpc>
                <a:spcPts val="2790"/>
              </a:lnSpc>
              <a:spcBef>
                <a:spcPct val="0"/>
              </a:spcBef>
            </a:pPr>
            <a:r>
              <a:rPr lang="en-US" sz="1993">
                <a:solidFill>
                  <a:srgbClr val="101010"/>
                </a:solidFill>
                <a:latin typeface="Montserrat Bold"/>
              </a:rPr>
              <a:t>  1.1.3 Giải pháp</a:t>
            </a:r>
          </a:p>
        </p:txBody>
      </p:sp>
      <p:sp>
        <p:nvSpPr>
          <p:cNvPr id="13" name="TextBox 13"/>
          <p:cNvSpPr txBox="1"/>
          <p:nvPr/>
        </p:nvSpPr>
        <p:spPr>
          <a:xfrm>
            <a:off x="10064037" y="4237788"/>
            <a:ext cx="7195263" cy="1990258"/>
          </a:xfrm>
          <a:prstGeom prst="rect">
            <a:avLst/>
          </a:prstGeom>
        </p:spPr>
        <p:txBody>
          <a:bodyPr lIns="0" tIns="0" rIns="0" bIns="0" rtlCol="0" anchor="t">
            <a:spAutoFit/>
          </a:bodyPr>
          <a:lstStyle/>
          <a:p>
            <a:pPr marL="408783" lvl="1" indent="-204391" algn="just">
              <a:lnSpc>
                <a:spcPts val="2650"/>
              </a:lnSpc>
              <a:buFont typeface="Arial"/>
              <a:buChar char="•"/>
            </a:pPr>
            <a:r>
              <a:rPr lang="en-US" sz="1893">
                <a:solidFill>
                  <a:srgbClr val="101010"/>
                </a:solidFill>
                <a:latin typeface="Montserrat"/>
              </a:rPr>
              <a:t>Phát triển smarthome đa hệ sinh thái: Tích hợp các thiết bị từ nhiều nguồn vào một hệ thống mượt mà và hiệu quả.</a:t>
            </a:r>
          </a:p>
          <a:p>
            <a:pPr marL="408783" lvl="1" indent="-204391" algn="just">
              <a:lnSpc>
                <a:spcPts val="2650"/>
              </a:lnSpc>
              <a:buFont typeface="Arial"/>
              <a:buChar char="•"/>
            </a:pPr>
            <a:r>
              <a:rPr lang="en-US" sz="1893">
                <a:solidFill>
                  <a:srgbClr val="101010"/>
                </a:solidFill>
                <a:latin typeface="Montserrat"/>
              </a:rPr>
              <a:t>Yêu cầu: Hợp tác giữa các nhà sản xuất và tiêu chuẩn chung về giao thức liên kết thiết bị</a:t>
            </a:r>
          </a:p>
          <a:p>
            <a:pPr marL="0" lvl="0" indent="0" algn="just">
              <a:lnSpc>
                <a:spcPts val="2650"/>
              </a:lnSpc>
              <a:spcBef>
                <a:spcPct val="0"/>
              </a:spcBef>
            </a:pPr>
            <a:endParaRPr lang="en-US" sz="1893">
              <a:solidFill>
                <a:srgbClr val="101010"/>
              </a:solidFill>
              <a:latin typeface="Montserrat"/>
            </a:endParaRPr>
          </a:p>
        </p:txBody>
      </p:sp>
      <p:sp>
        <p:nvSpPr>
          <p:cNvPr id="14" name="Freeform 14"/>
          <p:cNvSpPr/>
          <p:nvPr/>
        </p:nvSpPr>
        <p:spPr>
          <a:xfrm>
            <a:off x="10629119" y="6712710"/>
            <a:ext cx="1436168" cy="1386727"/>
          </a:xfrm>
          <a:custGeom>
            <a:avLst/>
            <a:gdLst/>
            <a:ahLst/>
            <a:cxnLst/>
            <a:rect l="l" t="t" r="r" b="b"/>
            <a:pathLst>
              <a:path w="1436168" h="1386727">
                <a:moveTo>
                  <a:pt x="0" y="0"/>
                </a:moveTo>
                <a:lnTo>
                  <a:pt x="1436168" y="0"/>
                </a:lnTo>
                <a:lnTo>
                  <a:pt x="1436168" y="1386727"/>
                </a:lnTo>
                <a:lnTo>
                  <a:pt x="0" y="1386727"/>
                </a:lnTo>
                <a:lnTo>
                  <a:pt x="0" y="0"/>
                </a:lnTo>
                <a:close/>
              </a:path>
            </a:pathLst>
          </a:custGeom>
          <a:blipFill>
            <a:blip r:embed="rId3"/>
            <a:stretch>
              <a:fillRect r="-2293"/>
            </a:stretch>
          </a:blipFill>
        </p:spPr>
        <p:txBody>
          <a:bodyPr/>
          <a:lstStyle/>
          <a:p>
            <a:endParaRPr lang="en-US"/>
          </a:p>
        </p:txBody>
      </p:sp>
      <p:sp>
        <p:nvSpPr>
          <p:cNvPr id="15" name="TextBox 15"/>
          <p:cNvSpPr txBox="1"/>
          <p:nvPr/>
        </p:nvSpPr>
        <p:spPr>
          <a:xfrm>
            <a:off x="12326645" y="7023412"/>
            <a:ext cx="5151133" cy="727224"/>
          </a:xfrm>
          <a:prstGeom prst="rect">
            <a:avLst/>
          </a:prstGeom>
        </p:spPr>
        <p:txBody>
          <a:bodyPr lIns="0" tIns="0" rIns="0" bIns="0" rtlCol="0" anchor="t">
            <a:spAutoFit/>
          </a:bodyPr>
          <a:lstStyle/>
          <a:p>
            <a:pPr marL="0" lvl="0" indent="0" algn="l">
              <a:lnSpc>
                <a:spcPts val="2966"/>
              </a:lnSpc>
              <a:spcBef>
                <a:spcPct val="0"/>
              </a:spcBef>
            </a:pPr>
            <a:r>
              <a:rPr lang="en-US" sz="2119">
                <a:solidFill>
                  <a:srgbClr val="101010"/>
                </a:solidFill>
                <a:latin typeface="Montserrat Bold"/>
              </a:rPr>
              <a:t>MATTER Ra đời để giải quyết vấn đề trên?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76610" y="2326126"/>
            <a:ext cx="5634747" cy="5634747"/>
          </a:xfrm>
          <a:prstGeom prst="rect">
            <a:avLst/>
          </a:prstGeom>
        </p:spPr>
      </p:pic>
      <p:sp>
        <p:nvSpPr>
          <p:cNvPr id="3" name="Freeform 3"/>
          <p:cNvSpPr/>
          <p:nvPr/>
        </p:nvSpPr>
        <p:spPr>
          <a:xfrm>
            <a:off x="2663890" y="3179159"/>
            <a:ext cx="3460188" cy="3379450"/>
          </a:xfrm>
          <a:custGeom>
            <a:avLst/>
            <a:gdLst/>
            <a:ahLst/>
            <a:cxnLst/>
            <a:rect l="l" t="t" r="r" b="b"/>
            <a:pathLst>
              <a:path w="3460188" h="3379450">
                <a:moveTo>
                  <a:pt x="0" y="0"/>
                </a:moveTo>
                <a:lnTo>
                  <a:pt x="3460187" y="0"/>
                </a:lnTo>
                <a:lnTo>
                  <a:pt x="3460187" y="3379450"/>
                </a:lnTo>
                <a:lnTo>
                  <a:pt x="0" y="3379450"/>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211357" y="1360544"/>
            <a:ext cx="7688652" cy="720966"/>
          </a:xfrm>
          <a:prstGeom prst="rect">
            <a:avLst/>
          </a:prstGeom>
        </p:spPr>
        <p:txBody>
          <a:bodyPr lIns="0" tIns="0" rIns="0" bIns="0" rtlCol="0" anchor="t">
            <a:spAutoFit/>
          </a:bodyPr>
          <a:lstStyle/>
          <a:p>
            <a:pPr marL="0" lvl="0" indent="0" algn="r">
              <a:lnSpc>
                <a:spcPts val="5936"/>
              </a:lnSpc>
              <a:spcBef>
                <a:spcPct val="0"/>
              </a:spcBef>
            </a:pPr>
            <a:r>
              <a:rPr lang="en-US" sz="4240">
                <a:solidFill>
                  <a:srgbClr val="048AFF"/>
                </a:solidFill>
                <a:latin typeface="Open Sans Extra Bold"/>
              </a:rPr>
              <a:t>Giao thức Matter là gì?  </a:t>
            </a:r>
          </a:p>
        </p:txBody>
      </p:sp>
      <p:sp>
        <p:nvSpPr>
          <p:cNvPr id="5" name="Freeform 5"/>
          <p:cNvSpPr/>
          <p:nvPr/>
        </p:nvSpPr>
        <p:spPr>
          <a:xfrm rot="3302315">
            <a:off x="16411035" y="-968642"/>
            <a:ext cx="6882820" cy="6900070"/>
          </a:xfrm>
          <a:custGeom>
            <a:avLst/>
            <a:gdLst/>
            <a:ahLst/>
            <a:cxnLst/>
            <a:rect l="l" t="t" r="r" b="b"/>
            <a:pathLst>
              <a:path w="6882820" h="6900070">
                <a:moveTo>
                  <a:pt x="0" y="0"/>
                </a:moveTo>
                <a:lnTo>
                  <a:pt x="6882819" y="0"/>
                </a:lnTo>
                <a:lnTo>
                  <a:pt x="6882819" y="6900070"/>
                </a:lnTo>
                <a:lnTo>
                  <a:pt x="0" y="6900070"/>
                </a:lnTo>
                <a:lnTo>
                  <a:pt x="0" y="0"/>
                </a:lnTo>
                <a:close/>
              </a:path>
            </a:pathLst>
          </a:custGeom>
          <a:blipFill>
            <a:blip r:embed="rId4"/>
            <a:stretch>
              <a:fillRect/>
            </a:stretch>
          </a:blipFill>
        </p:spPr>
        <p:txBody>
          <a:bodyPr/>
          <a:lstStyle/>
          <a:p>
            <a:endParaRPr lang="en-US"/>
          </a:p>
        </p:txBody>
      </p:sp>
      <p:pic>
        <p:nvPicPr>
          <p:cNvPr id="6" name="Picture 6"/>
          <p:cNvPicPr>
            <a:picLocks noChangeAspect="1"/>
          </p:cNvPicPr>
          <p:nvPr/>
        </p:nvPicPr>
        <p:blipFill>
          <a:blip r:embed="rId5">
            <a:alphaModFix amt="57000"/>
          </a:blip>
          <a:srcRect/>
          <a:stretch>
            <a:fillRect/>
          </a:stretch>
        </p:blipFill>
        <p:spPr>
          <a:xfrm>
            <a:off x="5813163" y="-2315929"/>
            <a:ext cx="9694576" cy="3344629"/>
          </a:xfrm>
          <a:prstGeom prst="rect">
            <a:avLst/>
          </a:prstGeom>
        </p:spPr>
      </p:pic>
      <p:sp>
        <p:nvSpPr>
          <p:cNvPr id="7" name="TextBox 7"/>
          <p:cNvSpPr txBox="1"/>
          <p:nvPr/>
        </p:nvSpPr>
        <p:spPr>
          <a:xfrm>
            <a:off x="7860502" y="2395835"/>
            <a:ext cx="8504534" cy="8230298"/>
          </a:xfrm>
          <a:prstGeom prst="rect">
            <a:avLst/>
          </a:prstGeom>
        </p:spPr>
        <p:txBody>
          <a:bodyPr lIns="0" tIns="0" rIns="0" bIns="0" rtlCol="0" anchor="t">
            <a:spAutoFit/>
          </a:bodyPr>
          <a:lstStyle/>
          <a:p>
            <a:pPr marL="657430" lvl="1" indent="-328715" algn="just">
              <a:lnSpc>
                <a:spcPts val="4658"/>
              </a:lnSpc>
              <a:buFont typeface="Arial"/>
              <a:buChar char="•"/>
            </a:pPr>
            <a:r>
              <a:rPr lang="en-US" sz="3045">
                <a:solidFill>
                  <a:srgbClr val="101010"/>
                </a:solidFill>
                <a:latin typeface="Montserrat"/>
              </a:rPr>
              <a:t>Matter là một tiêu chuẩn kết nối mới cho nhà thông minh.</a:t>
            </a:r>
          </a:p>
          <a:p>
            <a:pPr marL="657430" lvl="1" indent="-328715" algn="just">
              <a:lnSpc>
                <a:spcPts val="4658"/>
              </a:lnSpc>
              <a:buFont typeface="Arial"/>
              <a:buChar char="•"/>
            </a:pPr>
            <a:r>
              <a:rPr lang="en-US" sz="3045">
                <a:solidFill>
                  <a:srgbClr val="101010"/>
                </a:solidFill>
                <a:latin typeface="Montserrat"/>
              </a:rPr>
              <a:t>Một giao thức mới được thiết kế đặc biệt cho nhà thông minh và Internet vạn vật (IoT).</a:t>
            </a:r>
          </a:p>
          <a:p>
            <a:pPr marL="657430" lvl="1" indent="-328715" algn="just">
              <a:lnSpc>
                <a:spcPts val="4658"/>
              </a:lnSpc>
              <a:buFont typeface="Arial"/>
              <a:buChar char="•"/>
            </a:pPr>
            <a:r>
              <a:rPr lang="en-US" sz="3045">
                <a:solidFill>
                  <a:srgbClr val="101010"/>
                </a:solidFill>
                <a:latin typeface="Montserrat"/>
              </a:rPr>
              <a:t>Matter cho phép các thiết bị từ các nhà sản xuất khác nhau hoạt động liền mạch với nhau.</a:t>
            </a:r>
          </a:p>
          <a:p>
            <a:pPr marL="657430" lvl="1" indent="-328715" algn="just">
              <a:lnSpc>
                <a:spcPts val="4811"/>
              </a:lnSpc>
              <a:buFont typeface="Arial"/>
              <a:buChar char="•"/>
            </a:pPr>
            <a:r>
              <a:rPr lang="en-US" sz="3045">
                <a:solidFill>
                  <a:srgbClr val="101010"/>
                </a:solidFill>
                <a:latin typeface="Montserrat"/>
              </a:rPr>
              <a:t>Matter được phát triển bởi Connectivity Standards Alliance (CSA), một tổ chức phi lợi nhuận bao gồm hơn 200 công ty công nghệ hàng đầu.</a:t>
            </a:r>
          </a:p>
          <a:p>
            <a:pPr algn="just">
              <a:lnSpc>
                <a:spcPts val="3828"/>
              </a:lnSpc>
            </a:pPr>
            <a:endParaRPr lang="en-US" sz="3045">
              <a:solidFill>
                <a:srgbClr val="101010"/>
              </a:solidFill>
              <a:latin typeface="Montserrat"/>
            </a:endParaRPr>
          </a:p>
          <a:p>
            <a:pPr marL="0" lvl="0" indent="0" algn="just">
              <a:lnSpc>
                <a:spcPts val="4990"/>
              </a:lnSpc>
            </a:pPr>
            <a:endParaRPr lang="en-US" sz="3045">
              <a:solidFill>
                <a:srgbClr val="101010"/>
              </a:solidFill>
              <a:latin typeface="Montserra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1898322">
            <a:off x="12719553" y="-4023370"/>
            <a:ext cx="8774178" cy="8796169"/>
          </a:xfrm>
          <a:custGeom>
            <a:avLst/>
            <a:gdLst/>
            <a:ahLst/>
            <a:cxnLst/>
            <a:rect l="l" t="t" r="r" b="b"/>
            <a:pathLst>
              <a:path w="8774178" h="8796169">
                <a:moveTo>
                  <a:pt x="0" y="0"/>
                </a:moveTo>
                <a:lnTo>
                  <a:pt x="8774178" y="0"/>
                </a:lnTo>
                <a:lnTo>
                  <a:pt x="8774178" y="8796168"/>
                </a:lnTo>
                <a:lnTo>
                  <a:pt x="0" y="8796168"/>
                </a:lnTo>
                <a:lnTo>
                  <a:pt x="0" y="0"/>
                </a:lnTo>
                <a:close/>
              </a:path>
            </a:pathLst>
          </a:custGeom>
          <a:blipFill>
            <a:blip r:embed="rId2"/>
            <a:stretch>
              <a:fillRect/>
            </a:stretch>
          </a:blipFill>
        </p:spPr>
        <p:txBody>
          <a:bodyPr/>
          <a:lstStyle/>
          <a:p>
            <a:endParaRPr lang="en-US"/>
          </a:p>
        </p:txBody>
      </p:sp>
      <p:grpSp>
        <p:nvGrpSpPr>
          <p:cNvPr id="3" name="Group 3"/>
          <p:cNvGrpSpPr/>
          <p:nvPr/>
        </p:nvGrpSpPr>
        <p:grpSpPr>
          <a:xfrm>
            <a:off x="483487" y="2086897"/>
            <a:ext cx="6218139" cy="6218139"/>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4F6FC"/>
            </a:solidFill>
            <a:ln cap="sq">
              <a:noFill/>
              <a:prstDash val="solid"/>
              <a:miter/>
            </a:ln>
          </p:spPr>
          <p:txBody>
            <a:bodyPr/>
            <a:lstStyle/>
            <a:p>
              <a:endParaRPr lang="en-US"/>
            </a:p>
          </p:txBody>
        </p:sp>
        <p:sp>
          <p:nvSpPr>
            <p:cNvPr id="5" name="TextBox 5"/>
            <p:cNvSpPr txBox="1"/>
            <p:nvPr/>
          </p:nvSpPr>
          <p:spPr>
            <a:xfrm>
              <a:off x="76200" y="28575"/>
              <a:ext cx="660400" cy="708025"/>
            </a:xfrm>
            <a:prstGeom prst="rect">
              <a:avLst/>
            </a:prstGeom>
          </p:spPr>
          <p:txBody>
            <a:bodyPr lIns="0" tIns="0" rIns="0" bIns="0" rtlCol="0" anchor="ctr"/>
            <a:lstStyle/>
            <a:p>
              <a:pPr algn="ctr">
                <a:lnSpc>
                  <a:spcPts val="3640"/>
                </a:lnSpc>
              </a:pPr>
              <a:endParaRPr/>
            </a:p>
          </p:txBody>
        </p:sp>
      </p:grpSp>
      <p:grpSp>
        <p:nvGrpSpPr>
          <p:cNvPr id="6" name="Group 6"/>
          <p:cNvGrpSpPr/>
          <p:nvPr/>
        </p:nvGrpSpPr>
        <p:grpSpPr>
          <a:xfrm>
            <a:off x="741219" y="2363976"/>
            <a:ext cx="5685609" cy="5688763"/>
            <a:chOff x="0" y="0"/>
            <a:chExt cx="6489360" cy="6492960"/>
          </a:xfrm>
        </p:grpSpPr>
        <p:sp>
          <p:nvSpPr>
            <p:cNvPr id="7" name="Freeform 7"/>
            <p:cNvSpPr/>
            <p:nvPr/>
          </p:nvSpPr>
          <p:spPr>
            <a:xfrm>
              <a:off x="0" y="0"/>
              <a:ext cx="6489446" cy="6493002"/>
            </a:xfrm>
            <a:custGeom>
              <a:avLst/>
              <a:gdLst/>
              <a:ahLst/>
              <a:cxnLst/>
              <a:rect l="l" t="t" r="r" b="b"/>
              <a:pathLst>
                <a:path w="6489446" h="6493002">
                  <a:moveTo>
                    <a:pt x="3244723" y="6493002"/>
                  </a:moveTo>
                  <a:cubicBezTo>
                    <a:pt x="3221863" y="6493002"/>
                    <a:pt x="3206623" y="6470142"/>
                    <a:pt x="3206623" y="6454902"/>
                  </a:cubicBezTo>
                  <a:cubicBezTo>
                    <a:pt x="3206623" y="6432042"/>
                    <a:pt x="3221863" y="6416802"/>
                    <a:pt x="3244723" y="6416802"/>
                  </a:cubicBezTo>
                  <a:cubicBezTo>
                    <a:pt x="3252343" y="6416802"/>
                    <a:pt x="3252343" y="6416802"/>
                    <a:pt x="3252343" y="6416802"/>
                  </a:cubicBezTo>
                  <a:cubicBezTo>
                    <a:pt x="3275203" y="6416802"/>
                    <a:pt x="3290443" y="6432042"/>
                    <a:pt x="3290443" y="6454902"/>
                  </a:cubicBezTo>
                  <a:cubicBezTo>
                    <a:pt x="3290443" y="6470142"/>
                    <a:pt x="3275203" y="6493002"/>
                    <a:pt x="3252343" y="6493002"/>
                  </a:cubicBezTo>
                  <a:cubicBezTo>
                    <a:pt x="3252343" y="6493002"/>
                    <a:pt x="3252343" y="6493002"/>
                    <a:pt x="3244723" y="6493002"/>
                  </a:cubicBezTo>
                  <a:close/>
                  <a:moveTo>
                    <a:pt x="3023870" y="6485382"/>
                  </a:moveTo>
                  <a:cubicBezTo>
                    <a:pt x="3008630" y="6477762"/>
                    <a:pt x="2993390" y="6462522"/>
                    <a:pt x="2993390" y="6439662"/>
                  </a:cubicBezTo>
                  <a:cubicBezTo>
                    <a:pt x="2993390" y="6424422"/>
                    <a:pt x="3008630" y="6409182"/>
                    <a:pt x="3031490" y="6409182"/>
                  </a:cubicBezTo>
                  <a:cubicBezTo>
                    <a:pt x="3054350" y="6409182"/>
                    <a:pt x="3069590" y="6424422"/>
                    <a:pt x="3069590" y="6447282"/>
                  </a:cubicBezTo>
                  <a:cubicBezTo>
                    <a:pt x="3069590" y="6470142"/>
                    <a:pt x="3046730" y="6485382"/>
                    <a:pt x="3031490" y="6485382"/>
                  </a:cubicBezTo>
                  <a:cubicBezTo>
                    <a:pt x="3031490" y="6485382"/>
                    <a:pt x="3031490" y="6485382"/>
                    <a:pt x="3023870" y="6485382"/>
                  </a:cubicBezTo>
                  <a:close/>
                  <a:moveTo>
                    <a:pt x="3427603" y="6447282"/>
                  </a:moveTo>
                  <a:cubicBezTo>
                    <a:pt x="3427603" y="6424422"/>
                    <a:pt x="3442843" y="6409182"/>
                    <a:pt x="3465703" y="6409182"/>
                  </a:cubicBezTo>
                  <a:cubicBezTo>
                    <a:pt x="3480943" y="6401562"/>
                    <a:pt x="3503803" y="6424422"/>
                    <a:pt x="3503803" y="6439662"/>
                  </a:cubicBezTo>
                  <a:cubicBezTo>
                    <a:pt x="3503803" y="6462522"/>
                    <a:pt x="3488563" y="6477762"/>
                    <a:pt x="3465703" y="6485382"/>
                  </a:cubicBezTo>
                  <a:cubicBezTo>
                    <a:pt x="3442843" y="6485382"/>
                    <a:pt x="3427603" y="6470142"/>
                    <a:pt x="3427603" y="6447282"/>
                  </a:cubicBezTo>
                  <a:close/>
                  <a:moveTo>
                    <a:pt x="2810637" y="6462522"/>
                  </a:moveTo>
                  <a:cubicBezTo>
                    <a:pt x="2787777" y="6454902"/>
                    <a:pt x="2772537" y="6439662"/>
                    <a:pt x="2780157" y="6416802"/>
                  </a:cubicBezTo>
                  <a:cubicBezTo>
                    <a:pt x="2780157" y="6401562"/>
                    <a:pt x="2803017" y="6386322"/>
                    <a:pt x="2818257" y="6386322"/>
                  </a:cubicBezTo>
                  <a:cubicBezTo>
                    <a:pt x="2841117" y="6386322"/>
                    <a:pt x="2856357" y="6409182"/>
                    <a:pt x="2856357" y="6432042"/>
                  </a:cubicBezTo>
                  <a:cubicBezTo>
                    <a:pt x="2848737" y="6447282"/>
                    <a:pt x="2833497" y="6462522"/>
                    <a:pt x="2818257" y="6462522"/>
                  </a:cubicBezTo>
                  <a:cubicBezTo>
                    <a:pt x="2818257" y="6462522"/>
                    <a:pt x="2810637" y="6462522"/>
                    <a:pt x="2810637" y="6462522"/>
                  </a:cubicBezTo>
                  <a:close/>
                  <a:moveTo>
                    <a:pt x="3640836" y="6424422"/>
                  </a:moveTo>
                  <a:cubicBezTo>
                    <a:pt x="3640836" y="6409182"/>
                    <a:pt x="3656076" y="6386322"/>
                    <a:pt x="3671316" y="6386322"/>
                  </a:cubicBezTo>
                  <a:cubicBezTo>
                    <a:pt x="3694176" y="6378702"/>
                    <a:pt x="3709416" y="6393942"/>
                    <a:pt x="3717036" y="6416802"/>
                  </a:cubicBezTo>
                  <a:cubicBezTo>
                    <a:pt x="3717036" y="6439662"/>
                    <a:pt x="3701796" y="6454902"/>
                    <a:pt x="3686556" y="6462522"/>
                  </a:cubicBezTo>
                  <a:cubicBezTo>
                    <a:pt x="3678936" y="6462522"/>
                    <a:pt x="3678936" y="6462522"/>
                    <a:pt x="3678936" y="6462522"/>
                  </a:cubicBezTo>
                  <a:cubicBezTo>
                    <a:pt x="3656076" y="6462522"/>
                    <a:pt x="3640836" y="6447282"/>
                    <a:pt x="3640836" y="6424422"/>
                  </a:cubicBezTo>
                  <a:close/>
                  <a:moveTo>
                    <a:pt x="2597404" y="6424422"/>
                  </a:moveTo>
                  <a:cubicBezTo>
                    <a:pt x="2574544" y="6424422"/>
                    <a:pt x="2566924" y="6401562"/>
                    <a:pt x="2566924" y="6378702"/>
                  </a:cubicBezTo>
                  <a:cubicBezTo>
                    <a:pt x="2574544" y="6363462"/>
                    <a:pt x="2589784" y="6348222"/>
                    <a:pt x="2612644" y="6348222"/>
                  </a:cubicBezTo>
                  <a:cubicBezTo>
                    <a:pt x="2635504" y="6355842"/>
                    <a:pt x="2650744" y="6378702"/>
                    <a:pt x="2643124" y="6393942"/>
                  </a:cubicBezTo>
                  <a:cubicBezTo>
                    <a:pt x="2635504" y="6416802"/>
                    <a:pt x="2620264" y="6424422"/>
                    <a:pt x="2605024" y="6424422"/>
                  </a:cubicBezTo>
                  <a:cubicBezTo>
                    <a:pt x="2605024" y="6424422"/>
                    <a:pt x="2597404" y="6424422"/>
                    <a:pt x="2597404" y="6424422"/>
                  </a:cubicBezTo>
                  <a:close/>
                  <a:moveTo>
                    <a:pt x="3854196" y="6393942"/>
                  </a:moveTo>
                  <a:cubicBezTo>
                    <a:pt x="3846576" y="6371082"/>
                    <a:pt x="3861816" y="6355842"/>
                    <a:pt x="3884676" y="6348222"/>
                  </a:cubicBezTo>
                  <a:cubicBezTo>
                    <a:pt x="3899916" y="6348222"/>
                    <a:pt x="3922776" y="6355842"/>
                    <a:pt x="3930396" y="6378702"/>
                  </a:cubicBezTo>
                  <a:cubicBezTo>
                    <a:pt x="3930396" y="6401562"/>
                    <a:pt x="3915156" y="6416802"/>
                    <a:pt x="3899916" y="6424422"/>
                  </a:cubicBezTo>
                  <a:cubicBezTo>
                    <a:pt x="3892296" y="6424422"/>
                    <a:pt x="3892296" y="6424422"/>
                    <a:pt x="3892296" y="6424422"/>
                  </a:cubicBezTo>
                  <a:cubicBezTo>
                    <a:pt x="3869436" y="6424422"/>
                    <a:pt x="3854196" y="6409182"/>
                    <a:pt x="3854196" y="6393942"/>
                  </a:cubicBezTo>
                  <a:close/>
                  <a:moveTo>
                    <a:pt x="2384171" y="6378702"/>
                  </a:moveTo>
                  <a:cubicBezTo>
                    <a:pt x="2368931" y="6371082"/>
                    <a:pt x="2353691" y="6348222"/>
                    <a:pt x="2361311" y="6325362"/>
                  </a:cubicBezTo>
                  <a:cubicBezTo>
                    <a:pt x="2368931" y="6310122"/>
                    <a:pt x="2384171" y="6294882"/>
                    <a:pt x="2407031" y="6302502"/>
                  </a:cubicBezTo>
                  <a:cubicBezTo>
                    <a:pt x="2429891" y="6310122"/>
                    <a:pt x="2437511" y="6325362"/>
                    <a:pt x="2437511" y="6348222"/>
                  </a:cubicBezTo>
                  <a:cubicBezTo>
                    <a:pt x="2429891" y="6363462"/>
                    <a:pt x="2414651" y="6378702"/>
                    <a:pt x="2399411" y="6378702"/>
                  </a:cubicBezTo>
                  <a:cubicBezTo>
                    <a:pt x="2391791" y="6378702"/>
                    <a:pt x="2391791" y="6378702"/>
                    <a:pt x="2384171" y="6378702"/>
                  </a:cubicBezTo>
                  <a:close/>
                  <a:moveTo>
                    <a:pt x="4059809" y="6348222"/>
                  </a:moveTo>
                  <a:cubicBezTo>
                    <a:pt x="4052189" y="6325362"/>
                    <a:pt x="4067429" y="6302502"/>
                    <a:pt x="4090289" y="6302502"/>
                  </a:cubicBezTo>
                  <a:cubicBezTo>
                    <a:pt x="4105529" y="6294882"/>
                    <a:pt x="4128389" y="6302502"/>
                    <a:pt x="4136009" y="6325362"/>
                  </a:cubicBezTo>
                  <a:cubicBezTo>
                    <a:pt x="4143629" y="6348222"/>
                    <a:pt x="4128389" y="6371082"/>
                    <a:pt x="4105529" y="6371082"/>
                  </a:cubicBezTo>
                  <a:cubicBezTo>
                    <a:pt x="4105529" y="6371082"/>
                    <a:pt x="4097909" y="6371082"/>
                    <a:pt x="4097909" y="6371082"/>
                  </a:cubicBezTo>
                  <a:cubicBezTo>
                    <a:pt x="4082669" y="6371082"/>
                    <a:pt x="4067429" y="6363462"/>
                    <a:pt x="4059809" y="6348222"/>
                  </a:cubicBezTo>
                  <a:close/>
                  <a:moveTo>
                    <a:pt x="2178558" y="6310122"/>
                  </a:moveTo>
                  <a:cubicBezTo>
                    <a:pt x="2163318" y="6302502"/>
                    <a:pt x="2148078" y="6279642"/>
                    <a:pt x="2155698" y="6264402"/>
                  </a:cubicBezTo>
                  <a:cubicBezTo>
                    <a:pt x="2163318" y="6241542"/>
                    <a:pt x="2186178" y="6233922"/>
                    <a:pt x="2209038" y="6241542"/>
                  </a:cubicBezTo>
                  <a:cubicBezTo>
                    <a:pt x="2224278" y="6249162"/>
                    <a:pt x="2239518" y="6264402"/>
                    <a:pt x="2231898" y="6287262"/>
                  </a:cubicBezTo>
                  <a:cubicBezTo>
                    <a:pt x="2224278" y="6302502"/>
                    <a:pt x="2209038" y="6310122"/>
                    <a:pt x="2193798" y="6310122"/>
                  </a:cubicBezTo>
                  <a:cubicBezTo>
                    <a:pt x="2186178" y="6310122"/>
                    <a:pt x="2186178" y="6310122"/>
                    <a:pt x="2178558" y="6310122"/>
                  </a:cubicBezTo>
                  <a:close/>
                  <a:moveTo>
                    <a:pt x="4265549" y="6287262"/>
                  </a:moveTo>
                  <a:cubicBezTo>
                    <a:pt x="4257929" y="6264402"/>
                    <a:pt x="4273169" y="6241542"/>
                    <a:pt x="4288409" y="6233922"/>
                  </a:cubicBezTo>
                  <a:cubicBezTo>
                    <a:pt x="4311269" y="6226302"/>
                    <a:pt x="4334129" y="6241542"/>
                    <a:pt x="4341749" y="6256782"/>
                  </a:cubicBezTo>
                  <a:cubicBezTo>
                    <a:pt x="4341749" y="6279642"/>
                    <a:pt x="4334129" y="6302502"/>
                    <a:pt x="4311269" y="6310122"/>
                  </a:cubicBezTo>
                  <a:cubicBezTo>
                    <a:pt x="4311269" y="6310122"/>
                    <a:pt x="4303649" y="6310122"/>
                    <a:pt x="4303649" y="6310122"/>
                  </a:cubicBezTo>
                  <a:cubicBezTo>
                    <a:pt x="4288409" y="6310122"/>
                    <a:pt x="4273169" y="6302502"/>
                    <a:pt x="4265549" y="6287262"/>
                  </a:cubicBezTo>
                  <a:close/>
                  <a:moveTo>
                    <a:pt x="1980565" y="6233922"/>
                  </a:moveTo>
                  <a:cubicBezTo>
                    <a:pt x="1957705" y="6226302"/>
                    <a:pt x="1950085" y="6203442"/>
                    <a:pt x="1957705" y="6180582"/>
                  </a:cubicBezTo>
                  <a:cubicBezTo>
                    <a:pt x="1965325" y="6165342"/>
                    <a:pt x="1988185" y="6157722"/>
                    <a:pt x="2011045" y="6165342"/>
                  </a:cubicBezTo>
                  <a:cubicBezTo>
                    <a:pt x="2026285" y="6172962"/>
                    <a:pt x="2033905" y="6195822"/>
                    <a:pt x="2026285" y="6211062"/>
                  </a:cubicBezTo>
                  <a:cubicBezTo>
                    <a:pt x="2018665" y="6226302"/>
                    <a:pt x="2011045" y="6233922"/>
                    <a:pt x="1995805" y="6233922"/>
                  </a:cubicBezTo>
                  <a:cubicBezTo>
                    <a:pt x="1988185" y="6233922"/>
                    <a:pt x="1980565" y="6233922"/>
                    <a:pt x="1980565" y="6233922"/>
                  </a:cubicBezTo>
                  <a:close/>
                  <a:moveTo>
                    <a:pt x="4463542" y="6211062"/>
                  </a:moveTo>
                  <a:cubicBezTo>
                    <a:pt x="4455922" y="6188202"/>
                    <a:pt x="4463542" y="6165342"/>
                    <a:pt x="4486402" y="6157722"/>
                  </a:cubicBezTo>
                  <a:cubicBezTo>
                    <a:pt x="4509262" y="6150102"/>
                    <a:pt x="4524502" y="6157722"/>
                    <a:pt x="4539742" y="6180582"/>
                  </a:cubicBezTo>
                  <a:cubicBezTo>
                    <a:pt x="4547362" y="6195822"/>
                    <a:pt x="4532122" y="6218682"/>
                    <a:pt x="4516882" y="6226302"/>
                  </a:cubicBezTo>
                  <a:cubicBezTo>
                    <a:pt x="4509262" y="6233922"/>
                    <a:pt x="4509262" y="6233922"/>
                    <a:pt x="4501642" y="6233922"/>
                  </a:cubicBezTo>
                  <a:cubicBezTo>
                    <a:pt x="4486402" y="6233922"/>
                    <a:pt x="4471162" y="6226302"/>
                    <a:pt x="4463542" y="6211062"/>
                  </a:cubicBezTo>
                  <a:close/>
                  <a:moveTo>
                    <a:pt x="1782445" y="6142482"/>
                  </a:moveTo>
                  <a:cubicBezTo>
                    <a:pt x="1759585" y="6134862"/>
                    <a:pt x="1751965" y="6112002"/>
                    <a:pt x="1767205" y="6089142"/>
                  </a:cubicBezTo>
                  <a:cubicBezTo>
                    <a:pt x="1774825" y="6073902"/>
                    <a:pt x="1797685" y="6066282"/>
                    <a:pt x="1812925" y="6073902"/>
                  </a:cubicBezTo>
                  <a:cubicBezTo>
                    <a:pt x="1835785" y="6081522"/>
                    <a:pt x="1843405" y="6104382"/>
                    <a:pt x="1835785" y="6127242"/>
                  </a:cubicBezTo>
                  <a:cubicBezTo>
                    <a:pt x="1828165" y="6134862"/>
                    <a:pt x="1812925" y="6142482"/>
                    <a:pt x="1797685" y="6142482"/>
                  </a:cubicBezTo>
                  <a:cubicBezTo>
                    <a:pt x="1790065" y="6142482"/>
                    <a:pt x="1790065" y="6142482"/>
                    <a:pt x="1782445" y="6142482"/>
                  </a:cubicBezTo>
                  <a:close/>
                  <a:moveTo>
                    <a:pt x="4661535" y="6119622"/>
                  </a:moveTo>
                  <a:cubicBezTo>
                    <a:pt x="4653915" y="6104382"/>
                    <a:pt x="4661535" y="6081522"/>
                    <a:pt x="4676775" y="6073902"/>
                  </a:cubicBezTo>
                  <a:cubicBezTo>
                    <a:pt x="4699635" y="6058662"/>
                    <a:pt x="4722495" y="6066282"/>
                    <a:pt x="4730115" y="6089142"/>
                  </a:cubicBezTo>
                  <a:cubicBezTo>
                    <a:pt x="4737735" y="6104382"/>
                    <a:pt x="4730115" y="6127242"/>
                    <a:pt x="4714875" y="6134862"/>
                  </a:cubicBezTo>
                  <a:cubicBezTo>
                    <a:pt x="4707255" y="6142482"/>
                    <a:pt x="4699635" y="6142482"/>
                    <a:pt x="4692015" y="6142482"/>
                  </a:cubicBezTo>
                  <a:cubicBezTo>
                    <a:pt x="4684395" y="6142482"/>
                    <a:pt x="4669155" y="6134862"/>
                    <a:pt x="4661535" y="6119622"/>
                  </a:cubicBezTo>
                  <a:close/>
                  <a:moveTo>
                    <a:pt x="1592072" y="6035802"/>
                  </a:moveTo>
                  <a:cubicBezTo>
                    <a:pt x="1576832" y="6028182"/>
                    <a:pt x="1569212" y="6005322"/>
                    <a:pt x="1576832" y="5982462"/>
                  </a:cubicBezTo>
                  <a:cubicBezTo>
                    <a:pt x="1592072" y="5967222"/>
                    <a:pt x="1614932" y="5959602"/>
                    <a:pt x="1630172" y="5974842"/>
                  </a:cubicBezTo>
                  <a:cubicBezTo>
                    <a:pt x="1645412" y="5982462"/>
                    <a:pt x="1653032" y="6005322"/>
                    <a:pt x="1645412" y="6020562"/>
                  </a:cubicBezTo>
                  <a:cubicBezTo>
                    <a:pt x="1637792" y="6035802"/>
                    <a:pt x="1622552" y="6043422"/>
                    <a:pt x="1607312" y="6043422"/>
                  </a:cubicBezTo>
                  <a:cubicBezTo>
                    <a:pt x="1607312" y="6043422"/>
                    <a:pt x="1599692" y="6043422"/>
                    <a:pt x="1592072" y="6035802"/>
                  </a:cubicBezTo>
                  <a:close/>
                  <a:moveTo>
                    <a:pt x="4852035" y="6020562"/>
                  </a:moveTo>
                  <a:cubicBezTo>
                    <a:pt x="4836795" y="6005322"/>
                    <a:pt x="4844415" y="5982462"/>
                    <a:pt x="4859655" y="5967222"/>
                  </a:cubicBezTo>
                  <a:cubicBezTo>
                    <a:pt x="4882515" y="5959602"/>
                    <a:pt x="4905375" y="5959602"/>
                    <a:pt x="4912995" y="5982462"/>
                  </a:cubicBezTo>
                  <a:cubicBezTo>
                    <a:pt x="4928235" y="5997702"/>
                    <a:pt x="4920615" y="6020562"/>
                    <a:pt x="4905375" y="6035802"/>
                  </a:cubicBezTo>
                  <a:cubicBezTo>
                    <a:pt x="4897755" y="6035802"/>
                    <a:pt x="4890135" y="6035802"/>
                    <a:pt x="4882515" y="6035802"/>
                  </a:cubicBezTo>
                  <a:cubicBezTo>
                    <a:pt x="4867275" y="6035802"/>
                    <a:pt x="4859655" y="6035802"/>
                    <a:pt x="4852035" y="6020562"/>
                  </a:cubicBezTo>
                  <a:close/>
                  <a:moveTo>
                    <a:pt x="1409319" y="5921502"/>
                  </a:moveTo>
                  <a:cubicBezTo>
                    <a:pt x="1394079" y="5906262"/>
                    <a:pt x="1386459" y="5883402"/>
                    <a:pt x="1401699" y="5868162"/>
                  </a:cubicBezTo>
                  <a:cubicBezTo>
                    <a:pt x="1409319" y="5852922"/>
                    <a:pt x="1432179" y="5845302"/>
                    <a:pt x="1455039" y="5860542"/>
                  </a:cubicBezTo>
                  <a:cubicBezTo>
                    <a:pt x="1470279" y="5868162"/>
                    <a:pt x="1470279" y="5891022"/>
                    <a:pt x="1462659" y="5906262"/>
                  </a:cubicBezTo>
                  <a:cubicBezTo>
                    <a:pt x="1455039" y="5921502"/>
                    <a:pt x="1439799" y="5929122"/>
                    <a:pt x="1432179" y="5929122"/>
                  </a:cubicBezTo>
                  <a:cubicBezTo>
                    <a:pt x="1424559" y="5929122"/>
                    <a:pt x="1416939" y="5921502"/>
                    <a:pt x="1409319" y="5921502"/>
                  </a:cubicBezTo>
                  <a:close/>
                  <a:moveTo>
                    <a:pt x="5034788" y="5906262"/>
                  </a:moveTo>
                  <a:cubicBezTo>
                    <a:pt x="5019548" y="5891022"/>
                    <a:pt x="5027168" y="5868162"/>
                    <a:pt x="5042408" y="5852922"/>
                  </a:cubicBezTo>
                  <a:cubicBezTo>
                    <a:pt x="5057648" y="5845302"/>
                    <a:pt x="5080508" y="5845302"/>
                    <a:pt x="5095748" y="5860542"/>
                  </a:cubicBezTo>
                  <a:cubicBezTo>
                    <a:pt x="5103368" y="5883402"/>
                    <a:pt x="5103368" y="5906262"/>
                    <a:pt x="5080508" y="5913882"/>
                  </a:cubicBezTo>
                  <a:cubicBezTo>
                    <a:pt x="5080508" y="5921502"/>
                    <a:pt x="5072888" y="5921502"/>
                    <a:pt x="5065268" y="5921502"/>
                  </a:cubicBezTo>
                  <a:cubicBezTo>
                    <a:pt x="5050028" y="5921502"/>
                    <a:pt x="5034788" y="5913882"/>
                    <a:pt x="5034788" y="5906262"/>
                  </a:cubicBezTo>
                  <a:close/>
                  <a:moveTo>
                    <a:pt x="1234059" y="5791962"/>
                  </a:moveTo>
                  <a:cubicBezTo>
                    <a:pt x="1218819" y="5776722"/>
                    <a:pt x="1211199" y="5753862"/>
                    <a:pt x="1226439" y="5738622"/>
                  </a:cubicBezTo>
                  <a:cubicBezTo>
                    <a:pt x="1241679" y="5723382"/>
                    <a:pt x="1264539" y="5715762"/>
                    <a:pt x="1279779" y="5731002"/>
                  </a:cubicBezTo>
                  <a:cubicBezTo>
                    <a:pt x="1295019" y="5746242"/>
                    <a:pt x="1302639" y="5769102"/>
                    <a:pt x="1287399" y="5784342"/>
                  </a:cubicBezTo>
                  <a:cubicBezTo>
                    <a:pt x="1279779" y="5791962"/>
                    <a:pt x="1272159" y="5799582"/>
                    <a:pt x="1256919" y="5799582"/>
                  </a:cubicBezTo>
                  <a:cubicBezTo>
                    <a:pt x="1249299" y="5799582"/>
                    <a:pt x="1241679" y="5799582"/>
                    <a:pt x="1234059" y="5791962"/>
                  </a:cubicBezTo>
                  <a:close/>
                  <a:moveTo>
                    <a:pt x="5202301" y="5784342"/>
                  </a:moveTo>
                  <a:cubicBezTo>
                    <a:pt x="5194681" y="5761482"/>
                    <a:pt x="5194681" y="5738622"/>
                    <a:pt x="5209921" y="5731002"/>
                  </a:cubicBezTo>
                  <a:cubicBezTo>
                    <a:pt x="5225161" y="5715762"/>
                    <a:pt x="5248021" y="5715762"/>
                    <a:pt x="5263261" y="5731002"/>
                  </a:cubicBezTo>
                  <a:cubicBezTo>
                    <a:pt x="5278501" y="5753862"/>
                    <a:pt x="5270881" y="5776722"/>
                    <a:pt x="5255641" y="5784342"/>
                  </a:cubicBezTo>
                  <a:cubicBezTo>
                    <a:pt x="5248021" y="5791962"/>
                    <a:pt x="5240401" y="5791962"/>
                    <a:pt x="5232781" y="5791962"/>
                  </a:cubicBezTo>
                  <a:cubicBezTo>
                    <a:pt x="5225161" y="5791962"/>
                    <a:pt x="5209921" y="5791962"/>
                    <a:pt x="5202301" y="5784342"/>
                  </a:cubicBezTo>
                  <a:close/>
                  <a:moveTo>
                    <a:pt x="1066292" y="5647055"/>
                  </a:moveTo>
                  <a:cubicBezTo>
                    <a:pt x="1051052" y="5639435"/>
                    <a:pt x="1051052" y="5608955"/>
                    <a:pt x="1066292" y="5593715"/>
                  </a:cubicBezTo>
                  <a:cubicBezTo>
                    <a:pt x="1081532" y="5578475"/>
                    <a:pt x="1104392" y="5578475"/>
                    <a:pt x="1119632" y="5593715"/>
                  </a:cubicBezTo>
                  <a:cubicBezTo>
                    <a:pt x="1134872" y="5608955"/>
                    <a:pt x="1134872" y="5631815"/>
                    <a:pt x="1119632" y="5647055"/>
                  </a:cubicBezTo>
                  <a:cubicBezTo>
                    <a:pt x="1112012" y="5654675"/>
                    <a:pt x="1104392" y="5662295"/>
                    <a:pt x="1096772" y="5662295"/>
                  </a:cubicBezTo>
                  <a:cubicBezTo>
                    <a:pt x="1081532" y="5662295"/>
                    <a:pt x="1073912" y="5654675"/>
                    <a:pt x="1066292" y="5647055"/>
                  </a:cubicBezTo>
                  <a:close/>
                  <a:moveTo>
                    <a:pt x="5369687" y="5647055"/>
                  </a:moveTo>
                  <a:cubicBezTo>
                    <a:pt x="5354447" y="5631815"/>
                    <a:pt x="5354447" y="5601335"/>
                    <a:pt x="5369687" y="5593715"/>
                  </a:cubicBezTo>
                  <a:cubicBezTo>
                    <a:pt x="5384927" y="5578475"/>
                    <a:pt x="5407787" y="5578475"/>
                    <a:pt x="5423027" y="5593715"/>
                  </a:cubicBezTo>
                  <a:cubicBezTo>
                    <a:pt x="5438267" y="5608955"/>
                    <a:pt x="5438267" y="5631815"/>
                    <a:pt x="5423027" y="5647055"/>
                  </a:cubicBezTo>
                  <a:cubicBezTo>
                    <a:pt x="5415407" y="5654675"/>
                    <a:pt x="5407787" y="5654675"/>
                    <a:pt x="5400167" y="5654675"/>
                  </a:cubicBezTo>
                  <a:cubicBezTo>
                    <a:pt x="5384927" y="5654675"/>
                    <a:pt x="5377307" y="5654675"/>
                    <a:pt x="5369687" y="5647055"/>
                  </a:cubicBezTo>
                  <a:close/>
                  <a:moveTo>
                    <a:pt x="914019" y="5502275"/>
                  </a:moveTo>
                  <a:cubicBezTo>
                    <a:pt x="898779" y="5487035"/>
                    <a:pt x="898779" y="5464175"/>
                    <a:pt x="914019" y="5448935"/>
                  </a:cubicBezTo>
                  <a:cubicBezTo>
                    <a:pt x="929259" y="5433695"/>
                    <a:pt x="952119" y="5433695"/>
                    <a:pt x="967359" y="5448935"/>
                  </a:cubicBezTo>
                  <a:cubicBezTo>
                    <a:pt x="982599" y="5464175"/>
                    <a:pt x="982599" y="5487035"/>
                    <a:pt x="967359" y="5502275"/>
                  </a:cubicBezTo>
                  <a:cubicBezTo>
                    <a:pt x="959739" y="5509895"/>
                    <a:pt x="952119" y="5509895"/>
                    <a:pt x="936879" y="5509895"/>
                  </a:cubicBezTo>
                  <a:cubicBezTo>
                    <a:pt x="929259" y="5509895"/>
                    <a:pt x="921639" y="5509895"/>
                    <a:pt x="914019" y="5502275"/>
                  </a:cubicBezTo>
                  <a:close/>
                  <a:moveTo>
                    <a:pt x="5522087" y="5494655"/>
                  </a:moveTo>
                  <a:cubicBezTo>
                    <a:pt x="5506847" y="5479415"/>
                    <a:pt x="5506847" y="5456555"/>
                    <a:pt x="5522087" y="5441315"/>
                  </a:cubicBezTo>
                  <a:cubicBezTo>
                    <a:pt x="5537327" y="5426075"/>
                    <a:pt x="5560187" y="5426075"/>
                    <a:pt x="5575427" y="5441315"/>
                  </a:cubicBezTo>
                  <a:cubicBezTo>
                    <a:pt x="5590667" y="5456555"/>
                    <a:pt x="5590667" y="5479415"/>
                    <a:pt x="5575427" y="5494655"/>
                  </a:cubicBezTo>
                  <a:cubicBezTo>
                    <a:pt x="5567807" y="5502275"/>
                    <a:pt x="5560187" y="5509895"/>
                    <a:pt x="5552567" y="5509895"/>
                  </a:cubicBezTo>
                  <a:cubicBezTo>
                    <a:pt x="5544947" y="5509895"/>
                    <a:pt x="5529707" y="5502275"/>
                    <a:pt x="5522087" y="5494655"/>
                  </a:cubicBezTo>
                  <a:close/>
                  <a:moveTo>
                    <a:pt x="769366" y="5342255"/>
                  </a:moveTo>
                  <a:cubicBezTo>
                    <a:pt x="754126" y="5319395"/>
                    <a:pt x="754126" y="5296535"/>
                    <a:pt x="769366" y="5288915"/>
                  </a:cubicBezTo>
                  <a:cubicBezTo>
                    <a:pt x="784606" y="5273675"/>
                    <a:pt x="815086" y="5273675"/>
                    <a:pt x="822706" y="5288915"/>
                  </a:cubicBezTo>
                  <a:cubicBezTo>
                    <a:pt x="837946" y="5304155"/>
                    <a:pt x="837946" y="5327015"/>
                    <a:pt x="822706" y="5342255"/>
                  </a:cubicBezTo>
                  <a:cubicBezTo>
                    <a:pt x="815086" y="5349875"/>
                    <a:pt x="807466" y="5349875"/>
                    <a:pt x="799846" y="5349875"/>
                  </a:cubicBezTo>
                  <a:cubicBezTo>
                    <a:pt x="784606" y="5349875"/>
                    <a:pt x="776986" y="5349875"/>
                    <a:pt x="769366" y="5342255"/>
                  </a:cubicBezTo>
                  <a:close/>
                  <a:moveTo>
                    <a:pt x="5666867" y="5342255"/>
                  </a:moveTo>
                  <a:cubicBezTo>
                    <a:pt x="5651627" y="5327015"/>
                    <a:pt x="5651627" y="5304155"/>
                    <a:pt x="5666867" y="5288915"/>
                  </a:cubicBezTo>
                  <a:cubicBezTo>
                    <a:pt x="5682107" y="5266055"/>
                    <a:pt x="5704967" y="5266055"/>
                    <a:pt x="5720207" y="5281295"/>
                  </a:cubicBezTo>
                  <a:cubicBezTo>
                    <a:pt x="5735447" y="5296535"/>
                    <a:pt x="5735447" y="5319395"/>
                    <a:pt x="5720207" y="5334635"/>
                  </a:cubicBezTo>
                  <a:cubicBezTo>
                    <a:pt x="5712587" y="5342255"/>
                    <a:pt x="5704967" y="5349875"/>
                    <a:pt x="5697347" y="5349875"/>
                  </a:cubicBezTo>
                  <a:cubicBezTo>
                    <a:pt x="5682107" y="5349875"/>
                    <a:pt x="5674487" y="5342255"/>
                    <a:pt x="5666867" y="5342255"/>
                  </a:cubicBezTo>
                  <a:close/>
                  <a:moveTo>
                    <a:pt x="632206" y="5166995"/>
                  </a:moveTo>
                  <a:cubicBezTo>
                    <a:pt x="616966" y="5151755"/>
                    <a:pt x="624586" y="5128895"/>
                    <a:pt x="639826" y="5113655"/>
                  </a:cubicBezTo>
                  <a:cubicBezTo>
                    <a:pt x="655066" y="5106035"/>
                    <a:pt x="685546" y="5106035"/>
                    <a:pt x="693166" y="5121275"/>
                  </a:cubicBezTo>
                  <a:cubicBezTo>
                    <a:pt x="708406" y="5144135"/>
                    <a:pt x="700786" y="5166995"/>
                    <a:pt x="685546" y="5174615"/>
                  </a:cubicBezTo>
                  <a:cubicBezTo>
                    <a:pt x="677926" y="5182235"/>
                    <a:pt x="670306" y="5182235"/>
                    <a:pt x="662686" y="5182235"/>
                  </a:cubicBezTo>
                  <a:cubicBezTo>
                    <a:pt x="655066" y="5182235"/>
                    <a:pt x="639826" y="5182235"/>
                    <a:pt x="632206" y="5166995"/>
                  </a:cubicBezTo>
                  <a:close/>
                  <a:moveTo>
                    <a:pt x="5803900" y="5174615"/>
                  </a:moveTo>
                  <a:cubicBezTo>
                    <a:pt x="5788660" y="5159375"/>
                    <a:pt x="5781040" y="5136515"/>
                    <a:pt x="5796280" y="5121275"/>
                  </a:cubicBezTo>
                  <a:cubicBezTo>
                    <a:pt x="5811520" y="5106035"/>
                    <a:pt x="5834380" y="5098415"/>
                    <a:pt x="5849620" y="5113655"/>
                  </a:cubicBezTo>
                  <a:cubicBezTo>
                    <a:pt x="5864860" y="5121275"/>
                    <a:pt x="5872480" y="5144135"/>
                    <a:pt x="5857240" y="5166995"/>
                  </a:cubicBezTo>
                  <a:cubicBezTo>
                    <a:pt x="5849620" y="5174615"/>
                    <a:pt x="5842000" y="5182235"/>
                    <a:pt x="5826760" y="5182235"/>
                  </a:cubicBezTo>
                  <a:cubicBezTo>
                    <a:pt x="5819140" y="5182235"/>
                    <a:pt x="5811520" y="5174615"/>
                    <a:pt x="5803900" y="5174615"/>
                  </a:cubicBezTo>
                  <a:close/>
                  <a:moveTo>
                    <a:pt x="510286" y="4991608"/>
                  </a:moveTo>
                  <a:cubicBezTo>
                    <a:pt x="495046" y="4976368"/>
                    <a:pt x="502666" y="4945888"/>
                    <a:pt x="517906" y="4938268"/>
                  </a:cubicBezTo>
                  <a:cubicBezTo>
                    <a:pt x="540766" y="4923028"/>
                    <a:pt x="563626" y="4930648"/>
                    <a:pt x="571246" y="4945888"/>
                  </a:cubicBezTo>
                  <a:cubicBezTo>
                    <a:pt x="586486" y="4968748"/>
                    <a:pt x="578866" y="4991608"/>
                    <a:pt x="563626" y="4999228"/>
                  </a:cubicBezTo>
                  <a:cubicBezTo>
                    <a:pt x="556006" y="5006848"/>
                    <a:pt x="548386" y="5006848"/>
                    <a:pt x="540766" y="5006848"/>
                  </a:cubicBezTo>
                  <a:cubicBezTo>
                    <a:pt x="533146" y="5006848"/>
                    <a:pt x="517906" y="4999228"/>
                    <a:pt x="510286" y="4991608"/>
                  </a:cubicBezTo>
                  <a:close/>
                  <a:moveTo>
                    <a:pt x="5925693" y="4999228"/>
                  </a:moveTo>
                  <a:cubicBezTo>
                    <a:pt x="5910453" y="4983988"/>
                    <a:pt x="5902833" y="4961128"/>
                    <a:pt x="5918073" y="4945888"/>
                  </a:cubicBezTo>
                  <a:cubicBezTo>
                    <a:pt x="5925693" y="4923028"/>
                    <a:pt x="5948553" y="4923028"/>
                    <a:pt x="5971413" y="4930648"/>
                  </a:cubicBezTo>
                  <a:cubicBezTo>
                    <a:pt x="5986653" y="4945888"/>
                    <a:pt x="5994273" y="4968748"/>
                    <a:pt x="5979033" y="4983988"/>
                  </a:cubicBezTo>
                  <a:cubicBezTo>
                    <a:pt x="5971413" y="4999228"/>
                    <a:pt x="5963793" y="5006848"/>
                    <a:pt x="5948553" y="5006848"/>
                  </a:cubicBezTo>
                  <a:cubicBezTo>
                    <a:pt x="5940933" y="5006848"/>
                    <a:pt x="5933313" y="4999228"/>
                    <a:pt x="5925693" y="4999228"/>
                  </a:cubicBezTo>
                  <a:close/>
                  <a:moveTo>
                    <a:pt x="396113" y="4801108"/>
                  </a:moveTo>
                  <a:cubicBezTo>
                    <a:pt x="388493" y="4785868"/>
                    <a:pt x="396113" y="4763008"/>
                    <a:pt x="411353" y="4755388"/>
                  </a:cubicBezTo>
                  <a:cubicBezTo>
                    <a:pt x="434213" y="4740148"/>
                    <a:pt x="457073" y="4747768"/>
                    <a:pt x="464693" y="4770628"/>
                  </a:cubicBezTo>
                  <a:cubicBezTo>
                    <a:pt x="479933" y="4785868"/>
                    <a:pt x="472313" y="4808728"/>
                    <a:pt x="449453" y="4816348"/>
                  </a:cubicBezTo>
                  <a:cubicBezTo>
                    <a:pt x="441833" y="4823968"/>
                    <a:pt x="441833" y="4823968"/>
                    <a:pt x="434213" y="4823968"/>
                  </a:cubicBezTo>
                  <a:cubicBezTo>
                    <a:pt x="418973" y="4823968"/>
                    <a:pt x="403733" y="4816348"/>
                    <a:pt x="396113" y="4801108"/>
                  </a:cubicBezTo>
                  <a:close/>
                  <a:moveTo>
                    <a:pt x="6039993" y="4816348"/>
                  </a:moveTo>
                  <a:cubicBezTo>
                    <a:pt x="6017133" y="4801108"/>
                    <a:pt x="6017133" y="4778248"/>
                    <a:pt x="6024753" y="4763008"/>
                  </a:cubicBezTo>
                  <a:cubicBezTo>
                    <a:pt x="6032373" y="4740148"/>
                    <a:pt x="6055233" y="4740148"/>
                    <a:pt x="6078093" y="4747768"/>
                  </a:cubicBezTo>
                  <a:cubicBezTo>
                    <a:pt x="6093333" y="4755388"/>
                    <a:pt x="6100953" y="4778248"/>
                    <a:pt x="6093333" y="4801108"/>
                  </a:cubicBezTo>
                  <a:cubicBezTo>
                    <a:pt x="6085713" y="4808728"/>
                    <a:pt x="6070473" y="4816348"/>
                    <a:pt x="6055233" y="4816348"/>
                  </a:cubicBezTo>
                  <a:cubicBezTo>
                    <a:pt x="6047613" y="4816348"/>
                    <a:pt x="6047613" y="4816348"/>
                    <a:pt x="6039993" y="4816348"/>
                  </a:cubicBezTo>
                  <a:close/>
                  <a:moveTo>
                    <a:pt x="304673" y="4610608"/>
                  </a:moveTo>
                  <a:cubicBezTo>
                    <a:pt x="289433" y="4595368"/>
                    <a:pt x="297053" y="4572508"/>
                    <a:pt x="319913" y="4557268"/>
                  </a:cubicBezTo>
                  <a:cubicBezTo>
                    <a:pt x="342773" y="4549648"/>
                    <a:pt x="358013" y="4557268"/>
                    <a:pt x="373253" y="4580128"/>
                  </a:cubicBezTo>
                  <a:cubicBezTo>
                    <a:pt x="380873" y="4595368"/>
                    <a:pt x="373253" y="4618228"/>
                    <a:pt x="350393" y="4625848"/>
                  </a:cubicBezTo>
                  <a:cubicBezTo>
                    <a:pt x="350393" y="4633468"/>
                    <a:pt x="342773" y="4633468"/>
                    <a:pt x="335153" y="4633468"/>
                  </a:cubicBezTo>
                  <a:cubicBezTo>
                    <a:pt x="319913" y="4633468"/>
                    <a:pt x="304673" y="4625848"/>
                    <a:pt x="304673" y="4610608"/>
                  </a:cubicBezTo>
                  <a:close/>
                  <a:moveTo>
                    <a:pt x="6139053" y="4625848"/>
                  </a:moveTo>
                  <a:cubicBezTo>
                    <a:pt x="6116193" y="4618228"/>
                    <a:pt x="6108573" y="4595368"/>
                    <a:pt x="6116193" y="4572508"/>
                  </a:cubicBezTo>
                  <a:cubicBezTo>
                    <a:pt x="6131433" y="4557268"/>
                    <a:pt x="6154293" y="4542028"/>
                    <a:pt x="6169533" y="4557268"/>
                  </a:cubicBezTo>
                  <a:cubicBezTo>
                    <a:pt x="6192393" y="4564888"/>
                    <a:pt x="6200013" y="4587748"/>
                    <a:pt x="6192393" y="4602988"/>
                  </a:cubicBezTo>
                  <a:cubicBezTo>
                    <a:pt x="6184773" y="4618228"/>
                    <a:pt x="6169533" y="4625848"/>
                    <a:pt x="6154293" y="4625848"/>
                  </a:cubicBezTo>
                  <a:cubicBezTo>
                    <a:pt x="6146673" y="4625848"/>
                    <a:pt x="6146673" y="4625848"/>
                    <a:pt x="6139053" y="4625848"/>
                  </a:cubicBezTo>
                  <a:close/>
                  <a:moveTo>
                    <a:pt x="213233" y="4412488"/>
                  </a:moveTo>
                  <a:cubicBezTo>
                    <a:pt x="205613" y="4389628"/>
                    <a:pt x="220853" y="4366768"/>
                    <a:pt x="236093" y="4359148"/>
                  </a:cubicBezTo>
                  <a:cubicBezTo>
                    <a:pt x="258953" y="4351528"/>
                    <a:pt x="281813" y="4366768"/>
                    <a:pt x="289433" y="4382008"/>
                  </a:cubicBezTo>
                  <a:cubicBezTo>
                    <a:pt x="297053" y="4404868"/>
                    <a:pt x="281813" y="4427728"/>
                    <a:pt x="266573" y="4435348"/>
                  </a:cubicBezTo>
                  <a:cubicBezTo>
                    <a:pt x="258953" y="4435348"/>
                    <a:pt x="258953" y="4435348"/>
                    <a:pt x="251333" y="4435348"/>
                  </a:cubicBezTo>
                  <a:cubicBezTo>
                    <a:pt x="236093" y="4435348"/>
                    <a:pt x="220853" y="4427728"/>
                    <a:pt x="213233" y="4412488"/>
                  </a:cubicBezTo>
                  <a:close/>
                  <a:moveTo>
                    <a:pt x="6222746" y="4427728"/>
                  </a:moveTo>
                  <a:cubicBezTo>
                    <a:pt x="6207506" y="4420108"/>
                    <a:pt x="6192266" y="4397248"/>
                    <a:pt x="6199886" y="4374388"/>
                  </a:cubicBezTo>
                  <a:cubicBezTo>
                    <a:pt x="6207506" y="4359148"/>
                    <a:pt x="6230366" y="4351528"/>
                    <a:pt x="6253226" y="4359148"/>
                  </a:cubicBezTo>
                  <a:cubicBezTo>
                    <a:pt x="6268466" y="4366768"/>
                    <a:pt x="6283706" y="4382008"/>
                    <a:pt x="6276086" y="4404868"/>
                  </a:cubicBezTo>
                  <a:cubicBezTo>
                    <a:pt x="6268466" y="4420108"/>
                    <a:pt x="6253226" y="4427728"/>
                    <a:pt x="6237986" y="4427728"/>
                  </a:cubicBezTo>
                  <a:cubicBezTo>
                    <a:pt x="6230366" y="4427728"/>
                    <a:pt x="6230366" y="4427728"/>
                    <a:pt x="6222746" y="4427728"/>
                  </a:cubicBezTo>
                  <a:close/>
                  <a:moveTo>
                    <a:pt x="144653" y="4206748"/>
                  </a:moveTo>
                  <a:cubicBezTo>
                    <a:pt x="137033" y="4183888"/>
                    <a:pt x="152273" y="4168648"/>
                    <a:pt x="167513" y="4161028"/>
                  </a:cubicBezTo>
                  <a:cubicBezTo>
                    <a:pt x="190373" y="4153408"/>
                    <a:pt x="213233" y="4161028"/>
                    <a:pt x="220853" y="4183888"/>
                  </a:cubicBezTo>
                  <a:cubicBezTo>
                    <a:pt x="220853" y="4206748"/>
                    <a:pt x="213233" y="4229608"/>
                    <a:pt x="190373" y="4229608"/>
                  </a:cubicBezTo>
                  <a:cubicBezTo>
                    <a:pt x="190373" y="4237228"/>
                    <a:pt x="182753" y="4237228"/>
                    <a:pt x="182753" y="4237228"/>
                  </a:cubicBezTo>
                  <a:cubicBezTo>
                    <a:pt x="167513" y="4237228"/>
                    <a:pt x="152273" y="4221988"/>
                    <a:pt x="144653" y="4206748"/>
                  </a:cubicBezTo>
                  <a:close/>
                  <a:moveTo>
                    <a:pt x="6298819" y="4221988"/>
                  </a:moveTo>
                  <a:cubicBezTo>
                    <a:pt x="6275959" y="4221988"/>
                    <a:pt x="6268339" y="4199128"/>
                    <a:pt x="6268339" y="4176268"/>
                  </a:cubicBezTo>
                  <a:cubicBezTo>
                    <a:pt x="6275959" y="4161028"/>
                    <a:pt x="6298819" y="4145788"/>
                    <a:pt x="6321679" y="4153408"/>
                  </a:cubicBezTo>
                  <a:cubicBezTo>
                    <a:pt x="6336919" y="4161028"/>
                    <a:pt x="6352159" y="4176268"/>
                    <a:pt x="6344539" y="4199128"/>
                  </a:cubicBezTo>
                  <a:cubicBezTo>
                    <a:pt x="6336919" y="4214368"/>
                    <a:pt x="6321679" y="4229608"/>
                    <a:pt x="6306439" y="4229608"/>
                  </a:cubicBezTo>
                  <a:cubicBezTo>
                    <a:pt x="6306439" y="4229608"/>
                    <a:pt x="6298819" y="4229608"/>
                    <a:pt x="6298819" y="4221988"/>
                  </a:cubicBezTo>
                  <a:close/>
                  <a:moveTo>
                    <a:pt x="91440" y="4000881"/>
                  </a:moveTo>
                  <a:cubicBezTo>
                    <a:pt x="83820" y="3978021"/>
                    <a:pt x="99060" y="3955161"/>
                    <a:pt x="114300" y="3955161"/>
                  </a:cubicBezTo>
                  <a:cubicBezTo>
                    <a:pt x="137160" y="3947541"/>
                    <a:pt x="160020" y="3962781"/>
                    <a:pt x="160020" y="3978021"/>
                  </a:cubicBezTo>
                  <a:cubicBezTo>
                    <a:pt x="167640" y="4000881"/>
                    <a:pt x="152400" y="4023741"/>
                    <a:pt x="137160" y="4023741"/>
                  </a:cubicBezTo>
                  <a:cubicBezTo>
                    <a:pt x="129540" y="4023741"/>
                    <a:pt x="129540" y="4023741"/>
                    <a:pt x="121920" y="4023741"/>
                  </a:cubicBezTo>
                  <a:cubicBezTo>
                    <a:pt x="106680" y="4023741"/>
                    <a:pt x="91440" y="4016121"/>
                    <a:pt x="91440" y="4000881"/>
                  </a:cubicBezTo>
                  <a:close/>
                  <a:moveTo>
                    <a:pt x="6352286" y="4016121"/>
                  </a:moveTo>
                  <a:cubicBezTo>
                    <a:pt x="6337046" y="4016121"/>
                    <a:pt x="6321806" y="3993261"/>
                    <a:pt x="6329426" y="3970401"/>
                  </a:cubicBezTo>
                  <a:cubicBezTo>
                    <a:pt x="6329426" y="3955161"/>
                    <a:pt x="6352286" y="3939921"/>
                    <a:pt x="6375146" y="3947541"/>
                  </a:cubicBezTo>
                  <a:cubicBezTo>
                    <a:pt x="6390386" y="3947541"/>
                    <a:pt x="6405626" y="3970401"/>
                    <a:pt x="6398006" y="3993261"/>
                  </a:cubicBezTo>
                  <a:cubicBezTo>
                    <a:pt x="6398006" y="4008501"/>
                    <a:pt x="6382766" y="4023741"/>
                    <a:pt x="6367526" y="4023741"/>
                  </a:cubicBezTo>
                  <a:cubicBezTo>
                    <a:pt x="6359906" y="4023741"/>
                    <a:pt x="6359906" y="4016121"/>
                    <a:pt x="6352286" y="4016121"/>
                  </a:cubicBezTo>
                  <a:close/>
                  <a:moveTo>
                    <a:pt x="45720" y="3787521"/>
                  </a:moveTo>
                  <a:cubicBezTo>
                    <a:pt x="38100" y="3764661"/>
                    <a:pt x="53340" y="3741801"/>
                    <a:pt x="76200" y="3741801"/>
                  </a:cubicBezTo>
                  <a:cubicBezTo>
                    <a:pt x="99060" y="3741801"/>
                    <a:pt x="114300" y="3749421"/>
                    <a:pt x="121920" y="3772281"/>
                  </a:cubicBezTo>
                  <a:cubicBezTo>
                    <a:pt x="121920" y="3795141"/>
                    <a:pt x="106680" y="3810381"/>
                    <a:pt x="91440" y="3818001"/>
                  </a:cubicBezTo>
                  <a:cubicBezTo>
                    <a:pt x="83820" y="3818001"/>
                    <a:pt x="83820" y="3818001"/>
                    <a:pt x="83820" y="3818001"/>
                  </a:cubicBezTo>
                  <a:cubicBezTo>
                    <a:pt x="60960" y="3818001"/>
                    <a:pt x="45720" y="3802761"/>
                    <a:pt x="45720" y="3787521"/>
                  </a:cubicBezTo>
                  <a:close/>
                  <a:moveTo>
                    <a:pt x="6398006" y="3810381"/>
                  </a:moveTo>
                  <a:cubicBezTo>
                    <a:pt x="6382766" y="3802761"/>
                    <a:pt x="6367526" y="3787521"/>
                    <a:pt x="6367526" y="3764661"/>
                  </a:cubicBezTo>
                  <a:cubicBezTo>
                    <a:pt x="6375146" y="3741801"/>
                    <a:pt x="6390386" y="3734181"/>
                    <a:pt x="6413246" y="3734181"/>
                  </a:cubicBezTo>
                  <a:cubicBezTo>
                    <a:pt x="6436106" y="3734181"/>
                    <a:pt x="6443726" y="3757041"/>
                    <a:pt x="6443726" y="3779901"/>
                  </a:cubicBezTo>
                  <a:cubicBezTo>
                    <a:pt x="6443726" y="3795141"/>
                    <a:pt x="6428486" y="3810381"/>
                    <a:pt x="6405626" y="3810381"/>
                  </a:cubicBezTo>
                  <a:cubicBezTo>
                    <a:pt x="6405626" y="3810381"/>
                    <a:pt x="6405626" y="3810381"/>
                    <a:pt x="6398006" y="3810381"/>
                  </a:cubicBezTo>
                  <a:close/>
                  <a:moveTo>
                    <a:pt x="15240" y="3574161"/>
                  </a:moveTo>
                  <a:cubicBezTo>
                    <a:pt x="15240" y="3551301"/>
                    <a:pt x="30480" y="3528441"/>
                    <a:pt x="53340" y="3528441"/>
                  </a:cubicBezTo>
                  <a:cubicBezTo>
                    <a:pt x="68580" y="3528441"/>
                    <a:pt x="91440" y="3543681"/>
                    <a:pt x="91440" y="3566541"/>
                  </a:cubicBezTo>
                  <a:cubicBezTo>
                    <a:pt x="91440" y="3581781"/>
                    <a:pt x="76200" y="3604641"/>
                    <a:pt x="60960" y="3604641"/>
                  </a:cubicBezTo>
                  <a:cubicBezTo>
                    <a:pt x="53340" y="3604641"/>
                    <a:pt x="53340" y="3604641"/>
                    <a:pt x="53340" y="3604641"/>
                  </a:cubicBezTo>
                  <a:cubicBezTo>
                    <a:pt x="38100" y="3604641"/>
                    <a:pt x="15240" y="3589401"/>
                    <a:pt x="15240" y="3574161"/>
                  </a:cubicBezTo>
                  <a:close/>
                  <a:moveTo>
                    <a:pt x="6428486" y="3597021"/>
                  </a:moveTo>
                  <a:cubicBezTo>
                    <a:pt x="6413246" y="3597021"/>
                    <a:pt x="6398006" y="3574161"/>
                    <a:pt x="6398006" y="3558921"/>
                  </a:cubicBezTo>
                  <a:cubicBezTo>
                    <a:pt x="6398006" y="3536061"/>
                    <a:pt x="6420866" y="3520821"/>
                    <a:pt x="6436106" y="3520821"/>
                  </a:cubicBezTo>
                  <a:cubicBezTo>
                    <a:pt x="6458966" y="3520821"/>
                    <a:pt x="6474206" y="3543681"/>
                    <a:pt x="6474206" y="3566541"/>
                  </a:cubicBezTo>
                  <a:cubicBezTo>
                    <a:pt x="6474206" y="3581781"/>
                    <a:pt x="6451346" y="3597021"/>
                    <a:pt x="6436106" y="3597021"/>
                  </a:cubicBezTo>
                  <a:cubicBezTo>
                    <a:pt x="6436106" y="3597021"/>
                    <a:pt x="6428486" y="3597021"/>
                    <a:pt x="6428486" y="3597021"/>
                  </a:cubicBezTo>
                  <a:close/>
                  <a:moveTo>
                    <a:pt x="0" y="3353181"/>
                  </a:moveTo>
                  <a:cubicBezTo>
                    <a:pt x="0" y="3330321"/>
                    <a:pt x="15240" y="3315081"/>
                    <a:pt x="38100" y="3315081"/>
                  </a:cubicBezTo>
                  <a:cubicBezTo>
                    <a:pt x="60960" y="3315081"/>
                    <a:pt x="76200" y="3330321"/>
                    <a:pt x="76200" y="3353181"/>
                  </a:cubicBezTo>
                  <a:cubicBezTo>
                    <a:pt x="76200" y="3376041"/>
                    <a:pt x="60960" y="3391281"/>
                    <a:pt x="38100" y="3391281"/>
                  </a:cubicBezTo>
                  <a:cubicBezTo>
                    <a:pt x="15240" y="3391281"/>
                    <a:pt x="0" y="3376041"/>
                    <a:pt x="0" y="3353181"/>
                  </a:cubicBezTo>
                  <a:close/>
                  <a:moveTo>
                    <a:pt x="6443599" y="3383661"/>
                  </a:moveTo>
                  <a:cubicBezTo>
                    <a:pt x="6428359" y="3383661"/>
                    <a:pt x="6413119" y="3368421"/>
                    <a:pt x="6413119" y="3345561"/>
                  </a:cubicBezTo>
                  <a:cubicBezTo>
                    <a:pt x="6413119" y="3322701"/>
                    <a:pt x="6428359" y="3307461"/>
                    <a:pt x="6451219" y="3307461"/>
                  </a:cubicBezTo>
                  <a:cubicBezTo>
                    <a:pt x="6474079" y="3307461"/>
                    <a:pt x="6489319" y="3322701"/>
                    <a:pt x="6489319" y="3345561"/>
                  </a:cubicBezTo>
                  <a:cubicBezTo>
                    <a:pt x="6489319" y="3368421"/>
                    <a:pt x="6466459" y="3383661"/>
                    <a:pt x="6451219" y="3383661"/>
                  </a:cubicBezTo>
                  <a:cubicBezTo>
                    <a:pt x="6451219" y="3383661"/>
                    <a:pt x="6443599" y="3383661"/>
                    <a:pt x="6443599" y="3383661"/>
                  </a:cubicBezTo>
                  <a:close/>
                  <a:moveTo>
                    <a:pt x="38100" y="3177921"/>
                  </a:moveTo>
                  <a:cubicBezTo>
                    <a:pt x="15240" y="3177921"/>
                    <a:pt x="0" y="3155061"/>
                    <a:pt x="0" y="3139821"/>
                  </a:cubicBezTo>
                  <a:cubicBezTo>
                    <a:pt x="0" y="3116961"/>
                    <a:pt x="22860" y="3101721"/>
                    <a:pt x="38100" y="3101721"/>
                  </a:cubicBezTo>
                  <a:cubicBezTo>
                    <a:pt x="60960" y="3101721"/>
                    <a:pt x="76200" y="3116961"/>
                    <a:pt x="76200" y="3139821"/>
                  </a:cubicBezTo>
                  <a:cubicBezTo>
                    <a:pt x="76200" y="3162681"/>
                    <a:pt x="60960" y="3177921"/>
                    <a:pt x="38100" y="3177921"/>
                  </a:cubicBezTo>
                  <a:close/>
                  <a:moveTo>
                    <a:pt x="6413246" y="3132201"/>
                  </a:moveTo>
                  <a:cubicBezTo>
                    <a:pt x="6405626" y="3109341"/>
                    <a:pt x="6428486" y="3094101"/>
                    <a:pt x="6443726" y="3094101"/>
                  </a:cubicBezTo>
                  <a:cubicBezTo>
                    <a:pt x="6466586" y="3094101"/>
                    <a:pt x="6481826" y="3109341"/>
                    <a:pt x="6489446" y="3132201"/>
                  </a:cubicBezTo>
                  <a:cubicBezTo>
                    <a:pt x="6489446" y="3147441"/>
                    <a:pt x="6466586" y="3170301"/>
                    <a:pt x="6451346" y="3170301"/>
                  </a:cubicBezTo>
                  <a:cubicBezTo>
                    <a:pt x="6428486" y="3170301"/>
                    <a:pt x="6413246" y="3155061"/>
                    <a:pt x="6413246" y="3132201"/>
                  </a:cubicBezTo>
                  <a:close/>
                  <a:moveTo>
                    <a:pt x="53340" y="2964561"/>
                  </a:moveTo>
                  <a:cubicBezTo>
                    <a:pt x="30480" y="2964561"/>
                    <a:pt x="15240" y="2941701"/>
                    <a:pt x="15240" y="2918841"/>
                  </a:cubicBezTo>
                  <a:cubicBezTo>
                    <a:pt x="15240" y="2903601"/>
                    <a:pt x="38100" y="2888361"/>
                    <a:pt x="53340" y="2888361"/>
                  </a:cubicBezTo>
                  <a:cubicBezTo>
                    <a:pt x="76200" y="2888361"/>
                    <a:pt x="91440" y="2911221"/>
                    <a:pt x="91440" y="2926461"/>
                  </a:cubicBezTo>
                  <a:cubicBezTo>
                    <a:pt x="91440" y="2949321"/>
                    <a:pt x="76200" y="2964561"/>
                    <a:pt x="53340" y="2964561"/>
                  </a:cubicBezTo>
                  <a:close/>
                  <a:moveTo>
                    <a:pt x="6398006" y="2918841"/>
                  </a:moveTo>
                  <a:cubicBezTo>
                    <a:pt x="6390386" y="2903601"/>
                    <a:pt x="6405626" y="2880741"/>
                    <a:pt x="6428486" y="2880741"/>
                  </a:cubicBezTo>
                  <a:cubicBezTo>
                    <a:pt x="6451346" y="2880741"/>
                    <a:pt x="6466586" y="2895981"/>
                    <a:pt x="6474206" y="2911221"/>
                  </a:cubicBezTo>
                  <a:cubicBezTo>
                    <a:pt x="6474206" y="2934081"/>
                    <a:pt x="6458966" y="2956941"/>
                    <a:pt x="6436106" y="2956941"/>
                  </a:cubicBezTo>
                  <a:cubicBezTo>
                    <a:pt x="6413246" y="2956941"/>
                    <a:pt x="6398006" y="2941701"/>
                    <a:pt x="6398006" y="2918841"/>
                  </a:cubicBezTo>
                  <a:close/>
                  <a:moveTo>
                    <a:pt x="76200" y="2751074"/>
                  </a:moveTo>
                  <a:cubicBezTo>
                    <a:pt x="53340" y="2743454"/>
                    <a:pt x="38100" y="2728214"/>
                    <a:pt x="45720" y="2705354"/>
                  </a:cubicBezTo>
                  <a:cubicBezTo>
                    <a:pt x="45720" y="2682494"/>
                    <a:pt x="68580" y="2674874"/>
                    <a:pt x="91440" y="2674874"/>
                  </a:cubicBezTo>
                  <a:cubicBezTo>
                    <a:pt x="106680" y="2674874"/>
                    <a:pt x="121920" y="2697734"/>
                    <a:pt x="121920" y="2720594"/>
                  </a:cubicBezTo>
                  <a:cubicBezTo>
                    <a:pt x="114300" y="2735834"/>
                    <a:pt x="99060" y="2751074"/>
                    <a:pt x="83820" y="2751074"/>
                  </a:cubicBezTo>
                  <a:cubicBezTo>
                    <a:pt x="76200" y="2751074"/>
                    <a:pt x="76200" y="2751074"/>
                    <a:pt x="76200" y="2751074"/>
                  </a:cubicBezTo>
                  <a:close/>
                  <a:moveTo>
                    <a:pt x="6367526" y="2712974"/>
                  </a:moveTo>
                  <a:cubicBezTo>
                    <a:pt x="6359906" y="2690114"/>
                    <a:pt x="6375146" y="2674874"/>
                    <a:pt x="6398006" y="2667254"/>
                  </a:cubicBezTo>
                  <a:cubicBezTo>
                    <a:pt x="6420866" y="2667254"/>
                    <a:pt x="6436106" y="2674874"/>
                    <a:pt x="6443726" y="2697734"/>
                  </a:cubicBezTo>
                  <a:cubicBezTo>
                    <a:pt x="6443726" y="2720594"/>
                    <a:pt x="6428486" y="2735834"/>
                    <a:pt x="6413246" y="2743454"/>
                  </a:cubicBezTo>
                  <a:cubicBezTo>
                    <a:pt x="6405626" y="2743454"/>
                    <a:pt x="6405626" y="2743454"/>
                    <a:pt x="6405626" y="2743454"/>
                  </a:cubicBezTo>
                  <a:cubicBezTo>
                    <a:pt x="6382766" y="2743454"/>
                    <a:pt x="6367526" y="2728214"/>
                    <a:pt x="6367526" y="2712974"/>
                  </a:cubicBezTo>
                  <a:close/>
                  <a:moveTo>
                    <a:pt x="114300" y="2537714"/>
                  </a:moveTo>
                  <a:cubicBezTo>
                    <a:pt x="91440" y="2537714"/>
                    <a:pt x="83820" y="2514854"/>
                    <a:pt x="83820" y="2491994"/>
                  </a:cubicBezTo>
                  <a:cubicBezTo>
                    <a:pt x="91440" y="2476754"/>
                    <a:pt x="114300" y="2461514"/>
                    <a:pt x="129540" y="2469134"/>
                  </a:cubicBezTo>
                  <a:cubicBezTo>
                    <a:pt x="152400" y="2469134"/>
                    <a:pt x="167640" y="2491994"/>
                    <a:pt x="160020" y="2514854"/>
                  </a:cubicBezTo>
                  <a:cubicBezTo>
                    <a:pt x="160020" y="2530094"/>
                    <a:pt x="144780" y="2537714"/>
                    <a:pt x="121920" y="2537714"/>
                  </a:cubicBezTo>
                  <a:cubicBezTo>
                    <a:pt x="121920" y="2537714"/>
                    <a:pt x="121920" y="2537714"/>
                    <a:pt x="114300" y="2537714"/>
                  </a:cubicBezTo>
                  <a:close/>
                  <a:moveTo>
                    <a:pt x="6321806" y="2507234"/>
                  </a:moveTo>
                  <a:cubicBezTo>
                    <a:pt x="6321806" y="2484374"/>
                    <a:pt x="6329426" y="2461514"/>
                    <a:pt x="6352286" y="2461514"/>
                  </a:cubicBezTo>
                  <a:cubicBezTo>
                    <a:pt x="6375146" y="2453894"/>
                    <a:pt x="6390386" y="2469134"/>
                    <a:pt x="6398006" y="2484374"/>
                  </a:cubicBezTo>
                  <a:cubicBezTo>
                    <a:pt x="6405626" y="2507234"/>
                    <a:pt x="6390386" y="2530094"/>
                    <a:pt x="6367526" y="2530094"/>
                  </a:cubicBezTo>
                  <a:cubicBezTo>
                    <a:pt x="6367526" y="2530094"/>
                    <a:pt x="6367526" y="2530094"/>
                    <a:pt x="6359906" y="2530094"/>
                  </a:cubicBezTo>
                  <a:cubicBezTo>
                    <a:pt x="6344666" y="2530094"/>
                    <a:pt x="6329426" y="2522474"/>
                    <a:pt x="6321806" y="2507234"/>
                  </a:cubicBezTo>
                  <a:close/>
                  <a:moveTo>
                    <a:pt x="167513" y="2331974"/>
                  </a:moveTo>
                  <a:cubicBezTo>
                    <a:pt x="152273" y="2324354"/>
                    <a:pt x="137033" y="2301494"/>
                    <a:pt x="144653" y="2286254"/>
                  </a:cubicBezTo>
                  <a:cubicBezTo>
                    <a:pt x="152273" y="2263394"/>
                    <a:pt x="175133" y="2255774"/>
                    <a:pt x="190373" y="2263394"/>
                  </a:cubicBezTo>
                  <a:cubicBezTo>
                    <a:pt x="213233" y="2263394"/>
                    <a:pt x="220853" y="2286254"/>
                    <a:pt x="213233" y="2309114"/>
                  </a:cubicBezTo>
                  <a:cubicBezTo>
                    <a:pt x="213233" y="2324354"/>
                    <a:pt x="197993" y="2331974"/>
                    <a:pt x="182753" y="2331974"/>
                  </a:cubicBezTo>
                  <a:cubicBezTo>
                    <a:pt x="175133" y="2331974"/>
                    <a:pt x="175133" y="2331974"/>
                    <a:pt x="167513" y="2331974"/>
                  </a:cubicBezTo>
                  <a:close/>
                  <a:moveTo>
                    <a:pt x="6268466" y="2301494"/>
                  </a:moveTo>
                  <a:cubicBezTo>
                    <a:pt x="6260846" y="2278634"/>
                    <a:pt x="6276086" y="2255774"/>
                    <a:pt x="6291326" y="2255774"/>
                  </a:cubicBezTo>
                  <a:cubicBezTo>
                    <a:pt x="6314186" y="2248154"/>
                    <a:pt x="6337046" y="2255774"/>
                    <a:pt x="6344666" y="2278634"/>
                  </a:cubicBezTo>
                  <a:cubicBezTo>
                    <a:pt x="6344666" y="2293874"/>
                    <a:pt x="6337046" y="2316734"/>
                    <a:pt x="6314186" y="2324354"/>
                  </a:cubicBezTo>
                  <a:cubicBezTo>
                    <a:pt x="6314186" y="2324354"/>
                    <a:pt x="6306566" y="2324354"/>
                    <a:pt x="6306566" y="2324354"/>
                  </a:cubicBezTo>
                  <a:cubicBezTo>
                    <a:pt x="6291326" y="2324354"/>
                    <a:pt x="6276086" y="2316734"/>
                    <a:pt x="6268466" y="2301494"/>
                  </a:cubicBezTo>
                  <a:close/>
                  <a:moveTo>
                    <a:pt x="236093" y="2126234"/>
                  </a:moveTo>
                  <a:cubicBezTo>
                    <a:pt x="220853" y="2118614"/>
                    <a:pt x="205613" y="2095754"/>
                    <a:pt x="213233" y="2080514"/>
                  </a:cubicBezTo>
                  <a:cubicBezTo>
                    <a:pt x="220853" y="2057654"/>
                    <a:pt x="243713" y="2050034"/>
                    <a:pt x="266573" y="2057654"/>
                  </a:cubicBezTo>
                  <a:cubicBezTo>
                    <a:pt x="281813" y="2065274"/>
                    <a:pt x="297053" y="2088134"/>
                    <a:pt x="289433" y="2103374"/>
                  </a:cubicBezTo>
                  <a:cubicBezTo>
                    <a:pt x="281813" y="2118614"/>
                    <a:pt x="266573" y="2133854"/>
                    <a:pt x="251333" y="2133854"/>
                  </a:cubicBezTo>
                  <a:cubicBezTo>
                    <a:pt x="243713" y="2133854"/>
                    <a:pt x="243713" y="2133854"/>
                    <a:pt x="236093" y="2126234"/>
                  </a:cubicBezTo>
                  <a:close/>
                  <a:moveTo>
                    <a:pt x="6199886" y="2103374"/>
                  </a:moveTo>
                  <a:cubicBezTo>
                    <a:pt x="6192266" y="2080514"/>
                    <a:pt x="6199886" y="2057654"/>
                    <a:pt x="6222746" y="2050034"/>
                  </a:cubicBezTo>
                  <a:cubicBezTo>
                    <a:pt x="6237986" y="2042414"/>
                    <a:pt x="6260846" y="2050034"/>
                    <a:pt x="6268466" y="2072894"/>
                  </a:cubicBezTo>
                  <a:cubicBezTo>
                    <a:pt x="6276086" y="2095754"/>
                    <a:pt x="6268466" y="2110994"/>
                    <a:pt x="6245606" y="2118614"/>
                  </a:cubicBezTo>
                  <a:cubicBezTo>
                    <a:pt x="6245606" y="2126234"/>
                    <a:pt x="6237986" y="2126234"/>
                    <a:pt x="6230366" y="2126234"/>
                  </a:cubicBezTo>
                  <a:cubicBezTo>
                    <a:pt x="6215126" y="2126234"/>
                    <a:pt x="6207506" y="2118614"/>
                    <a:pt x="6199886" y="2103374"/>
                  </a:cubicBezTo>
                  <a:close/>
                  <a:moveTo>
                    <a:pt x="319913" y="1928114"/>
                  </a:moveTo>
                  <a:cubicBezTo>
                    <a:pt x="297053" y="1920494"/>
                    <a:pt x="289433" y="1897634"/>
                    <a:pt x="297053" y="1882394"/>
                  </a:cubicBezTo>
                  <a:cubicBezTo>
                    <a:pt x="312293" y="1859534"/>
                    <a:pt x="335153" y="1851914"/>
                    <a:pt x="350393" y="1859534"/>
                  </a:cubicBezTo>
                  <a:cubicBezTo>
                    <a:pt x="373253" y="1867154"/>
                    <a:pt x="380873" y="1890014"/>
                    <a:pt x="365633" y="1912874"/>
                  </a:cubicBezTo>
                  <a:cubicBezTo>
                    <a:pt x="365633" y="1928114"/>
                    <a:pt x="350393" y="1935734"/>
                    <a:pt x="335153" y="1935734"/>
                  </a:cubicBezTo>
                  <a:cubicBezTo>
                    <a:pt x="327533" y="1935734"/>
                    <a:pt x="327533" y="1935734"/>
                    <a:pt x="319913" y="1928114"/>
                  </a:cubicBezTo>
                  <a:close/>
                  <a:moveTo>
                    <a:pt x="6116193" y="1905254"/>
                  </a:moveTo>
                  <a:cubicBezTo>
                    <a:pt x="6108573" y="1890014"/>
                    <a:pt x="6116193" y="1867154"/>
                    <a:pt x="6131433" y="1851914"/>
                  </a:cubicBezTo>
                  <a:cubicBezTo>
                    <a:pt x="6154293" y="1844294"/>
                    <a:pt x="6177153" y="1851914"/>
                    <a:pt x="6184773" y="1874774"/>
                  </a:cubicBezTo>
                  <a:cubicBezTo>
                    <a:pt x="6192393" y="1890014"/>
                    <a:pt x="6184773" y="1912874"/>
                    <a:pt x="6169533" y="1928114"/>
                  </a:cubicBezTo>
                  <a:cubicBezTo>
                    <a:pt x="6161913" y="1928114"/>
                    <a:pt x="6154293" y="1928114"/>
                    <a:pt x="6146673" y="1928114"/>
                  </a:cubicBezTo>
                  <a:cubicBezTo>
                    <a:pt x="6139053" y="1928114"/>
                    <a:pt x="6123813" y="1920494"/>
                    <a:pt x="6116193" y="1905254"/>
                  </a:cubicBezTo>
                  <a:close/>
                  <a:moveTo>
                    <a:pt x="411353" y="1737614"/>
                  </a:moveTo>
                  <a:cubicBezTo>
                    <a:pt x="396113" y="1729994"/>
                    <a:pt x="388493" y="1707134"/>
                    <a:pt x="396113" y="1684274"/>
                  </a:cubicBezTo>
                  <a:cubicBezTo>
                    <a:pt x="411353" y="1669034"/>
                    <a:pt x="434213" y="1661414"/>
                    <a:pt x="449453" y="1669034"/>
                  </a:cubicBezTo>
                  <a:cubicBezTo>
                    <a:pt x="464693" y="1684274"/>
                    <a:pt x="472313" y="1707134"/>
                    <a:pt x="464693" y="1722374"/>
                  </a:cubicBezTo>
                  <a:cubicBezTo>
                    <a:pt x="457073" y="1737614"/>
                    <a:pt x="441833" y="1745234"/>
                    <a:pt x="434213" y="1745234"/>
                  </a:cubicBezTo>
                  <a:cubicBezTo>
                    <a:pt x="426593" y="1745234"/>
                    <a:pt x="418973" y="1737614"/>
                    <a:pt x="411353" y="1737614"/>
                  </a:cubicBezTo>
                  <a:close/>
                  <a:moveTo>
                    <a:pt x="6017133" y="1714754"/>
                  </a:moveTo>
                  <a:cubicBezTo>
                    <a:pt x="6009513" y="1699514"/>
                    <a:pt x="6017133" y="1676654"/>
                    <a:pt x="6032373" y="1669034"/>
                  </a:cubicBezTo>
                  <a:cubicBezTo>
                    <a:pt x="6055233" y="1653794"/>
                    <a:pt x="6078093" y="1661414"/>
                    <a:pt x="6085713" y="1684274"/>
                  </a:cubicBezTo>
                  <a:cubicBezTo>
                    <a:pt x="6093333" y="1699514"/>
                    <a:pt x="6093333" y="1722374"/>
                    <a:pt x="6070473" y="1729994"/>
                  </a:cubicBezTo>
                  <a:cubicBezTo>
                    <a:pt x="6062853" y="1737614"/>
                    <a:pt x="6062853" y="1737614"/>
                    <a:pt x="6055233" y="1737614"/>
                  </a:cubicBezTo>
                  <a:cubicBezTo>
                    <a:pt x="6039993" y="1737614"/>
                    <a:pt x="6024753" y="1729994"/>
                    <a:pt x="6017133" y="1714754"/>
                  </a:cubicBezTo>
                  <a:close/>
                  <a:moveTo>
                    <a:pt x="517906" y="1554607"/>
                  </a:moveTo>
                  <a:cubicBezTo>
                    <a:pt x="502666" y="1539367"/>
                    <a:pt x="495046" y="1516507"/>
                    <a:pt x="510286" y="1501267"/>
                  </a:cubicBezTo>
                  <a:cubicBezTo>
                    <a:pt x="517906" y="1478407"/>
                    <a:pt x="540766" y="1478407"/>
                    <a:pt x="563626" y="1486027"/>
                  </a:cubicBezTo>
                  <a:cubicBezTo>
                    <a:pt x="578866" y="1501267"/>
                    <a:pt x="586486" y="1524127"/>
                    <a:pt x="571246" y="1539367"/>
                  </a:cubicBezTo>
                  <a:cubicBezTo>
                    <a:pt x="563626" y="1554607"/>
                    <a:pt x="556006" y="1554607"/>
                    <a:pt x="540766" y="1554607"/>
                  </a:cubicBezTo>
                  <a:cubicBezTo>
                    <a:pt x="533146" y="1554607"/>
                    <a:pt x="525526" y="1554607"/>
                    <a:pt x="517906" y="1554607"/>
                  </a:cubicBezTo>
                  <a:close/>
                  <a:moveTo>
                    <a:pt x="5910453" y="1539367"/>
                  </a:moveTo>
                  <a:cubicBezTo>
                    <a:pt x="5902833" y="1516507"/>
                    <a:pt x="5902833" y="1493647"/>
                    <a:pt x="5925693" y="1486027"/>
                  </a:cubicBezTo>
                  <a:cubicBezTo>
                    <a:pt x="5940933" y="1470787"/>
                    <a:pt x="5963793" y="1478407"/>
                    <a:pt x="5979033" y="1493647"/>
                  </a:cubicBezTo>
                  <a:cubicBezTo>
                    <a:pt x="5986653" y="1508887"/>
                    <a:pt x="5979033" y="1539367"/>
                    <a:pt x="5963793" y="1546987"/>
                  </a:cubicBezTo>
                  <a:cubicBezTo>
                    <a:pt x="5956173" y="1554607"/>
                    <a:pt x="5948553" y="1554607"/>
                    <a:pt x="5940933" y="1554607"/>
                  </a:cubicBezTo>
                  <a:cubicBezTo>
                    <a:pt x="5933313" y="1554607"/>
                    <a:pt x="5918073" y="1546987"/>
                    <a:pt x="5910453" y="1539367"/>
                  </a:cubicBezTo>
                  <a:close/>
                  <a:moveTo>
                    <a:pt x="639826" y="1371727"/>
                  </a:moveTo>
                  <a:cubicBezTo>
                    <a:pt x="624586" y="1364107"/>
                    <a:pt x="616966" y="1341247"/>
                    <a:pt x="632206" y="1318387"/>
                  </a:cubicBezTo>
                  <a:cubicBezTo>
                    <a:pt x="647446" y="1303147"/>
                    <a:pt x="670306" y="1303147"/>
                    <a:pt x="685546" y="1310767"/>
                  </a:cubicBezTo>
                  <a:cubicBezTo>
                    <a:pt x="700786" y="1326007"/>
                    <a:pt x="708406" y="1348867"/>
                    <a:pt x="693166" y="1364107"/>
                  </a:cubicBezTo>
                  <a:cubicBezTo>
                    <a:pt x="685546" y="1379347"/>
                    <a:pt x="677926" y="1379347"/>
                    <a:pt x="662686" y="1379347"/>
                  </a:cubicBezTo>
                  <a:cubicBezTo>
                    <a:pt x="655066" y="1379347"/>
                    <a:pt x="647446" y="1379347"/>
                    <a:pt x="639826" y="1371727"/>
                  </a:cubicBezTo>
                  <a:close/>
                  <a:moveTo>
                    <a:pt x="5788660" y="1364107"/>
                  </a:moveTo>
                  <a:cubicBezTo>
                    <a:pt x="5781040" y="1341247"/>
                    <a:pt x="5781040" y="1318387"/>
                    <a:pt x="5796280" y="1310767"/>
                  </a:cubicBezTo>
                  <a:cubicBezTo>
                    <a:pt x="5819140" y="1295527"/>
                    <a:pt x="5842000" y="1303147"/>
                    <a:pt x="5849620" y="1318387"/>
                  </a:cubicBezTo>
                  <a:cubicBezTo>
                    <a:pt x="5864860" y="1333627"/>
                    <a:pt x="5864860" y="1356487"/>
                    <a:pt x="5842000" y="1371727"/>
                  </a:cubicBezTo>
                  <a:cubicBezTo>
                    <a:pt x="5834380" y="1371727"/>
                    <a:pt x="5826760" y="1379347"/>
                    <a:pt x="5819140" y="1379347"/>
                  </a:cubicBezTo>
                  <a:cubicBezTo>
                    <a:pt x="5811520" y="1379347"/>
                    <a:pt x="5796280" y="1371727"/>
                    <a:pt x="5788660" y="1364107"/>
                  </a:cubicBezTo>
                  <a:close/>
                  <a:moveTo>
                    <a:pt x="769239" y="1204087"/>
                  </a:moveTo>
                  <a:cubicBezTo>
                    <a:pt x="753999" y="1188847"/>
                    <a:pt x="753999" y="1165987"/>
                    <a:pt x="769239" y="1150747"/>
                  </a:cubicBezTo>
                  <a:cubicBezTo>
                    <a:pt x="776859" y="1135507"/>
                    <a:pt x="807339" y="1135507"/>
                    <a:pt x="822579" y="1143127"/>
                  </a:cubicBezTo>
                  <a:cubicBezTo>
                    <a:pt x="837819" y="1158367"/>
                    <a:pt x="837819" y="1181227"/>
                    <a:pt x="822579" y="1196467"/>
                  </a:cubicBezTo>
                  <a:cubicBezTo>
                    <a:pt x="814959" y="1211707"/>
                    <a:pt x="807339" y="1211707"/>
                    <a:pt x="792099" y="1211707"/>
                  </a:cubicBezTo>
                  <a:cubicBezTo>
                    <a:pt x="784479" y="1211707"/>
                    <a:pt x="776859" y="1211707"/>
                    <a:pt x="769239" y="1204087"/>
                  </a:cubicBezTo>
                  <a:close/>
                  <a:moveTo>
                    <a:pt x="5659120" y="1196467"/>
                  </a:moveTo>
                  <a:cubicBezTo>
                    <a:pt x="5643880" y="1181227"/>
                    <a:pt x="5651500" y="1158367"/>
                    <a:pt x="5666740" y="1143127"/>
                  </a:cubicBezTo>
                  <a:cubicBezTo>
                    <a:pt x="5681980" y="1127887"/>
                    <a:pt x="5704840" y="1127887"/>
                    <a:pt x="5720080" y="1143127"/>
                  </a:cubicBezTo>
                  <a:cubicBezTo>
                    <a:pt x="5727700" y="1165987"/>
                    <a:pt x="5727700" y="1188847"/>
                    <a:pt x="5712460" y="1196467"/>
                  </a:cubicBezTo>
                  <a:cubicBezTo>
                    <a:pt x="5704840" y="1204087"/>
                    <a:pt x="5697220" y="1211707"/>
                    <a:pt x="5689600" y="1211707"/>
                  </a:cubicBezTo>
                  <a:cubicBezTo>
                    <a:pt x="5674360" y="1211707"/>
                    <a:pt x="5666740" y="1204087"/>
                    <a:pt x="5659120" y="1196467"/>
                  </a:cubicBezTo>
                  <a:close/>
                  <a:moveTo>
                    <a:pt x="914019" y="1044067"/>
                  </a:moveTo>
                  <a:cubicBezTo>
                    <a:pt x="898779" y="1028827"/>
                    <a:pt x="898779" y="1005967"/>
                    <a:pt x="914019" y="990727"/>
                  </a:cubicBezTo>
                  <a:cubicBezTo>
                    <a:pt x="929259" y="975487"/>
                    <a:pt x="952119" y="975487"/>
                    <a:pt x="967359" y="990727"/>
                  </a:cubicBezTo>
                  <a:cubicBezTo>
                    <a:pt x="982599" y="1005967"/>
                    <a:pt x="982599" y="1028827"/>
                    <a:pt x="967359" y="1044067"/>
                  </a:cubicBezTo>
                  <a:cubicBezTo>
                    <a:pt x="959739" y="1051687"/>
                    <a:pt x="952119" y="1051687"/>
                    <a:pt x="936879" y="1051687"/>
                  </a:cubicBezTo>
                  <a:cubicBezTo>
                    <a:pt x="929259" y="1051687"/>
                    <a:pt x="921639" y="1051687"/>
                    <a:pt x="914019" y="1044067"/>
                  </a:cubicBezTo>
                  <a:close/>
                  <a:moveTo>
                    <a:pt x="5514467" y="1036447"/>
                  </a:moveTo>
                  <a:cubicBezTo>
                    <a:pt x="5499227" y="1021207"/>
                    <a:pt x="5506847" y="998347"/>
                    <a:pt x="5514467" y="983107"/>
                  </a:cubicBezTo>
                  <a:cubicBezTo>
                    <a:pt x="5529707" y="967867"/>
                    <a:pt x="5560187" y="967867"/>
                    <a:pt x="5575427" y="983107"/>
                  </a:cubicBezTo>
                  <a:cubicBezTo>
                    <a:pt x="5583047" y="998347"/>
                    <a:pt x="5583047" y="1028827"/>
                    <a:pt x="5567807" y="1036447"/>
                  </a:cubicBezTo>
                  <a:cubicBezTo>
                    <a:pt x="5560187" y="1044067"/>
                    <a:pt x="5552567" y="1051687"/>
                    <a:pt x="5544947" y="1051687"/>
                  </a:cubicBezTo>
                  <a:cubicBezTo>
                    <a:pt x="5537327" y="1051687"/>
                    <a:pt x="5522087" y="1044067"/>
                    <a:pt x="5514467" y="1036447"/>
                  </a:cubicBezTo>
                  <a:close/>
                  <a:moveTo>
                    <a:pt x="1066292" y="891667"/>
                  </a:moveTo>
                  <a:cubicBezTo>
                    <a:pt x="1051052" y="876427"/>
                    <a:pt x="1051052" y="853567"/>
                    <a:pt x="1066292" y="838327"/>
                  </a:cubicBezTo>
                  <a:cubicBezTo>
                    <a:pt x="1081532" y="823087"/>
                    <a:pt x="1104392" y="823087"/>
                    <a:pt x="1119632" y="838327"/>
                  </a:cubicBezTo>
                  <a:cubicBezTo>
                    <a:pt x="1134872" y="853567"/>
                    <a:pt x="1134872" y="884047"/>
                    <a:pt x="1119632" y="899287"/>
                  </a:cubicBezTo>
                  <a:cubicBezTo>
                    <a:pt x="1112012" y="899287"/>
                    <a:pt x="1104392" y="906907"/>
                    <a:pt x="1089152" y="906907"/>
                  </a:cubicBezTo>
                  <a:cubicBezTo>
                    <a:pt x="1081532" y="906907"/>
                    <a:pt x="1073912" y="899287"/>
                    <a:pt x="1066292" y="891667"/>
                  </a:cubicBezTo>
                  <a:close/>
                  <a:moveTo>
                    <a:pt x="5362067" y="891667"/>
                  </a:moveTo>
                  <a:cubicBezTo>
                    <a:pt x="5346827" y="876427"/>
                    <a:pt x="5346827" y="853567"/>
                    <a:pt x="5362067" y="838327"/>
                  </a:cubicBezTo>
                  <a:cubicBezTo>
                    <a:pt x="5377307" y="823087"/>
                    <a:pt x="5400167" y="823087"/>
                    <a:pt x="5415407" y="838327"/>
                  </a:cubicBezTo>
                  <a:cubicBezTo>
                    <a:pt x="5430647" y="845947"/>
                    <a:pt x="5430647" y="876427"/>
                    <a:pt x="5415407" y="891667"/>
                  </a:cubicBezTo>
                  <a:cubicBezTo>
                    <a:pt x="5407787" y="899287"/>
                    <a:pt x="5400167" y="899287"/>
                    <a:pt x="5392547" y="899287"/>
                  </a:cubicBezTo>
                  <a:cubicBezTo>
                    <a:pt x="5384927" y="899287"/>
                    <a:pt x="5369687" y="899287"/>
                    <a:pt x="5362067" y="891667"/>
                  </a:cubicBezTo>
                  <a:close/>
                  <a:moveTo>
                    <a:pt x="1226312" y="754507"/>
                  </a:moveTo>
                  <a:cubicBezTo>
                    <a:pt x="1211072" y="739267"/>
                    <a:pt x="1218692" y="708787"/>
                    <a:pt x="1233932" y="701167"/>
                  </a:cubicBezTo>
                  <a:cubicBezTo>
                    <a:pt x="1249172" y="685927"/>
                    <a:pt x="1272032" y="685927"/>
                    <a:pt x="1287272" y="708787"/>
                  </a:cubicBezTo>
                  <a:cubicBezTo>
                    <a:pt x="1302512" y="724027"/>
                    <a:pt x="1294892" y="746887"/>
                    <a:pt x="1279652" y="762127"/>
                  </a:cubicBezTo>
                  <a:cubicBezTo>
                    <a:pt x="1272032" y="762127"/>
                    <a:pt x="1264412" y="769747"/>
                    <a:pt x="1256792" y="769747"/>
                  </a:cubicBezTo>
                  <a:cubicBezTo>
                    <a:pt x="1241552" y="769747"/>
                    <a:pt x="1233932" y="762127"/>
                    <a:pt x="1226312" y="754507"/>
                  </a:cubicBezTo>
                  <a:close/>
                  <a:moveTo>
                    <a:pt x="5202174" y="754507"/>
                  </a:moveTo>
                  <a:cubicBezTo>
                    <a:pt x="5186934" y="739267"/>
                    <a:pt x="5186934" y="716407"/>
                    <a:pt x="5194554" y="701167"/>
                  </a:cubicBezTo>
                  <a:cubicBezTo>
                    <a:pt x="5209794" y="685927"/>
                    <a:pt x="5232654" y="685927"/>
                    <a:pt x="5247894" y="693547"/>
                  </a:cubicBezTo>
                  <a:cubicBezTo>
                    <a:pt x="5270754" y="708787"/>
                    <a:pt x="5270754" y="731647"/>
                    <a:pt x="5255514" y="746887"/>
                  </a:cubicBezTo>
                  <a:cubicBezTo>
                    <a:pt x="5247894" y="762127"/>
                    <a:pt x="5240274" y="762127"/>
                    <a:pt x="5225034" y="762127"/>
                  </a:cubicBezTo>
                  <a:cubicBezTo>
                    <a:pt x="5217414" y="762127"/>
                    <a:pt x="5209794" y="762127"/>
                    <a:pt x="5202174" y="754507"/>
                  </a:cubicBezTo>
                  <a:close/>
                  <a:moveTo>
                    <a:pt x="1393825" y="624967"/>
                  </a:moveTo>
                  <a:cubicBezTo>
                    <a:pt x="1386205" y="602107"/>
                    <a:pt x="1386205" y="579247"/>
                    <a:pt x="1409065" y="571627"/>
                  </a:cubicBezTo>
                  <a:cubicBezTo>
                    <a:pt x="1424305" y="556387"/>
                    <a:pt x="1447165" y="564007"/>
                    <a:pt x="1462405" y="579247"/>
                  </a:cubicBezTo>
                  <a:cubicBezTo>
                    <a:pt x="1470025" y="594487"/>
                    <a:pt x="1470025" y="617347"/>
                    <a:pt x="1447165" y="632587"/>
                  </a:cubicBezTo>
                  <a:cubicBezTo>
                    <a:pt x="1439545" y="640207"/>
                    <a:pt x="1439545" y="640207"/>
                    <a:pt x="1431925" y="640207"/>
                  </a:cubicBezTo>
                  <a:cubicBezTo>
                    <a:pt x="1416685" y="640207"/>
                    <a:pt x="1401445" y="632587"/>
                    <a:pt x="1393825" y="624967"/>
                  </a:cubicBezTo>
                  <a:close/>
                  <a:moveTo>
                    <a:pt x="5034534" y="632587"/>
                  </a:moveTo>
                  <a:cubicBezTo>
                    <a:pt x="5011674" y="617347"/>
                    <a:pt x="5011674" y="594487"/>
                    <a:pt x="5019294" y="579247"/>
                  </a:cubicBezTo>
                  <a:cubicBezTo>
                    <a:pt x="5034534" y="556387"/>
                    <a:pt x="5057394" y="556387"/>
                    <a:pt x="5072634" y="564007"/>
                  </a:cubicBezTo>
                  <a:cubicBezTo>
                    <a:pt x="5095494" y="579247"/>
                    <a:pt x="5095494" y="602107"/>
                    <a:pt x="5087874" y="617347"/>
                  </a:cubicBezTo>
                  <a:cubicBezTo>
                    <a:pt x="5080254" y="632587"/>
                    <a:pt x="5065014" y="632587"/>
                    <a:pt x="5057394" y="632587"/>
                  </a:cubicBezTo>
                  <a:cubicBezTo>
                    <a:pt x="5049774" y="632587"/>
                    <a:pt x="5042154" y="632587"/>
                    <a:pt x="5034534" y="632587"/>
                  </a:cubicBezTo>
                  <a:close/>
                  <a:moveTo>
                    <a:pt x="1576578" y="502920"/>
                  </a:moveTo>
                  <a:cubicBezTo>
                    <a:pt x="1561338" y="487680"/>
                    <a:pt x="1568958" y="464820"/>
                    <a:pt x="1591818" y="449580"/>
                  </a:cubicBezTo>
                  <a:cubicBezTo>
                    <a:pt x="1607058" y="441960"/>
                    <a:pt x="1629918" y="449580"/>
                    <a:pt x="1637538" y="464820"/>
                  </a:cubicBezTo>
                  <a:cubicBezTo>
                    <a:pt x="1652778" y="487680"/>
                    <a:pt x="1645158" y="510540"/>
                    <a:pt x="1629918" y="518160"/>
                  </a:cubicBezTo>
                  <a:cubicBezTo>
                    <a:pt x="1622298" y="525780"/>
                    <a:pt x="1614678" y="525780"/>
                    <a:pt x="1607058" y="525780"/>
                  </a:cubicBezTo>
                  <a:cubicBezTo>
                    <a:pt x="1591818" y="525780"/>
                    <a:pt x="1584198" y="518160"/>
                    <a:pt x="1576578" y="502920"/>
                  </a:cubicBezTo>
                  <a:close/>
                  <a:moveTo>
                    <a:pt x="4851781" y="518160"/>
                  </a:moveTo>
                  <a:cubicBezTo>
                    <a:pt x="4836541" y="502920"/>
                    <a:pt x="4828921" y="480060"/>
                    <a:pt x="4844161" y="464820"/>
                  </a:cubicBezTo>
                  <a:cubicBezTo>
                    <a:pt x="4851781" y="441960"/>
                    <a:pt x="4874641" y="441960"/>
                    <a:pt x="4889881" y="449580"/>
                  </a:cubicBezTo>
                  <a:cubicBezTo>
                    <a:pt x="4912741" y="457200"/>
                    <a:pt x="4920361" y="487680"/>
                    <a:pt x="4905121" y="502920"/>
                  </a:cubicBezTo>
                  <a:cubicBezTo>
                    <a:pt x="4897501" y="510540"/>
                    <a:pt x="4889881" y="518160"/>
                    <a:pt x="4874641" y="518160"/>
                  </a:cubicBezTo>
                  <a:cubicBezTo>
                    <a:pt x="4867021" y="518160"/>
                    <a:pt x="4859401" y="518160"/>
                    <a:pt x="4851781" y="518160"/>
                  </a:cubicBezTo>
                  <a:close/>
                  <a:moveTo>
                    <a:pt x="1759458" y="396240"/>
                  </a:moveTo>
                  <a:cubicBezTo>
                    <a:pt x="1751838" y="381000"/>
                    <a:pt x="1759458" y="358140"/>
                    <a:pt x="1782318" y="350520"/>
                  </a:cubicBezTo>
                  <a:cubicBezTo>
                    <a:pt x="1797558" y="335280"/>
                    <a:pt x="1820418" y="342900"/>
                    <a:pt x="1828038" y="365760"/>
                  </a:cubicBezTo>
                  <a:cubicBezTo>
                    <a:pt x="1835658" y="381000"/>
                    <a:pt x="1835658" y="403860"/>
                    <a:pt x="1812798" y="419100"/>
                  </a:cubicBezTo>
                  <a:cubicBezTo>
                    <a:pt x="1805178" y="419100"/>
                    <a:pt x="1805178" y="419100"/>
                    <a:pt x="1797558" y="419100"/>
                  </a:cubicBezTo>
                  <a:cubicBezTo>
                    <a:pt x="1782318" y="419100"/>
                    <a:pt x="1767078" y="411480"/>
                    <a:pt x="1759458" y="396240"/>
                  </a:cubicBezTo>
                  <a:close/>
                  <a:moveTo>
                    <a:pt x="4669028" y="411480"/>
                  </a:moveTo>
                  <a:cubicBezTo>
                    <a:pt x="4646168" y="403860"/>
                    <a:pt x="4646168" y="381000"/>
                    <a:pt x="4653788" y="365760"/>
                  </a:cubicBezTo>
                  <a:cubicBezTo>
                    <a:pt x="4661408" y="342900"/>
                    <a:pt x="4684268" y="335280"/>
                    <a:pt x="4699508" y="342900"/>
                  </a:cubicBezTo>
                  <a:cubicBezTo>
                    <a:pt x="4722368" y="358140"/>
                    <a:pt x="4729988" y="381000"/>
                    <a:pt x="4722368" y="396240"/>
                  </a:cubicBezTo>
                  <a:cubicBezTo>
                    <a:pt x="4714748" y="411480"/>
                    <a:pt x="4699508" y="419100"/>
                    <a:pt x="4684268" y="419100"/>
                  </a:cubicBezTo>
                  <a:cubicBezTo>
                    <a:pt x="4676648" y="419100"/>
                    <a:pt x="4676648" y="419100"/>
                    <a:pt x="4669028" y="411480"/>
                  </a:cubicBezTo>
                  <a:close/>
                  <a:moveTo>
                    <a:pt x="1957451" y="304800"/>
                  </a:moveTo>
                  <a:cubicBezTo>
                    <a:pt x="1949831" y="289560"/>
                    <a:pt x="1957451" y="266700"/>
                    <a:pt x="1972691" y="259080"/>
                  </a:cubicBezTo>
                  <a:cubicBezTo>
                    <a:pt x="1995551" y="251460"/>
                    <a:pt x="2018411" y="259080"/>
                    <a:pt x="2026031" y="274320"/>
                  </a:cubicBezTo>
                  <a:cubicBezTo>
                    <a:pt x="2033651" y="297180"/>
                    <a:pt x="2026031" y="320040"/>
                    <a:pt x="2003171" y="327660"/>
                  </a:cubicBezTo>
                  <a:cubicBezTo>
                    <a:pt x="2003171" y="327660"/>
                    <a:pt x="1995551" y="327660"/>
                    <a:pt x="1987931" y="327660"/>
                  </a:cubicBezTo>
                  <a:cubicBezTo>
                    <a:pt x="1972691" y="327660"/>
                    <a:pt x="1957451" y="320040"/>
                    <a:pt x="1957451" y="304800"/>
                  </a:cubicBezTo>
                  <a:close/>
                  <a:moveTo>
                    <a:pt x="4478528" y="327660"/>
                  </a:moveTo>
                  <a:cubicBezTo>
                    <a:pt x="4455668" y="312420"/>
                    <a:pt x="4448048" y="297180"/>
                    <a:pt x="4455668" y="274320"/>
                  </a:cubicBezTo>
                  <a:cubicBezTo>
                    <a:pt x="4463288" y="251460"/>
                    <a:pt x="4486148" y="243840"/>
                    <a:pt x="4509008" y="251460"/>
                  </a:cubicBezTo>
                  <a:cubicBezTo>
                    <a:pt x="4524248" y="259080"/>
                    <a:pt x="4531868" y="281940"/>
                    <a:pt x="4524248" y="304800"/>
                  </a:cubicBezTo>
                  <a:cubicBezTo>
                    <a:pt x="4516628" y="320040"/>
                    <a:pt x="4509008" y="327660"/>
                    <a:pt x="4493768" y="327660"/>
                  </a:cubicBezTo>
                  <a:cubicBezTo>
                    <a:pt x="4486148" y="327660"/>
                    <a:pt x="4478528" y="327660"/>
                    <a:pt x="4478528" y="327660"/>
                  </a:cubicBezTo>
                  <a:close/>
                  <a:moveTo>
                    <a:pt x="2155444" y="228600"/>
                  </a:moveTo>
                  <a:cubicBezTo>
                    <a:pt x="2147824" y="205740"/>
                    <a:pt x="2155444" y="182880"/>
                    <a:pt x="2178304" y="175260"/>
                  </a:cubicBezTo>
                  <a:cubicBezTo>
                    <a:pt x="2193544" y="175260"/>
                    <a:pt x="2216404" y="182880"/>
                    <a:pt x="2224024" y="205740"/>
                  </a:cubicBezTo>
                  <a:cubicBezTo>
                    <a:pt x="2231644" y="220980"/>
                    <a:pt x="2224024" y="243840"/>
                    <a:pt x="2201164" y="251460"/>
                  </a:cubicBezTo>
                  <a:cubicBezTo>
                    <a:pt x="2201164" y="251460"/>
                    <a:pt x="2193544" y="251460"/>
                    <a:pt x="2185924" y="251460"/>
                  </a:cubicBezTo>
                  <a:cubicBezTo>
                    <a:pt x="2170684" y="251460"/>
                    <a:pt x="2155444" y="243840"/>
                    <a:pt x="2155444" y="228600"/>
                  </a:cubicBezTo>
                  <a:close/>
                  <a:moveTo>
                    <a:pt x="4280535" y="251460"/>
                  </a:moveTo>
                  <a:cubicBezTo>
                    <a:pt x="4257675" y="243840"/>
                    <a:pt x="4250055" y="220980"/>
                    <a:pt x="4257675" y="198120"/>
                  </a:cubicBezTo>
                  <a:cubicBezTo>
                    <a:pt x="4265295" y="182880"/>
                    <a:pt x="4280535" y="167640"/>
                    <a:pt x="4303395" y="175260"/>
                  </a:cubicBezTo>
                  <a:cubicBezTo>
                    <a:pt x="4326255" y="182880"/>
                    <a:pt x="4333875" y="205740"/>
                    <a:pt x="4326255" y="220980"/>
                  </a:cubicBezTo>
                  <a:cubicBezTo>
                    <a:pt x="4318635" y="243840"/>
                    <a:pt x="4303395" y="251460"/>
                    <a:pt x="4288155" y="251460"/>
                  </a:cubicBezTo>
                  <a:cubicBezTo>
                    <a:pt x="4288155" y="251460"/>
                    <a:pt x="4280535" y="251460"/>
                    <a:pt x="4280535" y="251460"/>
                  </a:cubicBezTo>
                  <a:close/>
                  <a:moveTo>
                    <a:pt x="2353564" y="160020"/>
                  </a:moveTo>
                  <a:cubicBezTo>
                    <a:pt x="2353564" y="137160"/>
                    <a:pt x="2361184" y="121920"/>
                    <a:pt x="2384044" y="114300"/>
                  </a:cubicBezTo>
                  <a:cubicBezTo>
                    <a:pt x="2406904" y="106680"/>
                    <a:pt x="2422144" y="121920"/>
                    <a:pt x="2429764" y="137160"/>
                  </a:cubicBezTo>
                  <a:cubicBezTo>
                    <a:pt x="2437384" y="160020"/>
                    <a:pt x="2422144" y="182880"/>
                    <a:pt x="2406904" y="190500"/>
                  </a:cubicBezTo>
                  <a:cubicBezTo>
                    <a:pt x="2399284" y="190500"/>
                    <a:pt x="2399284" y="190500"/>
                    <a:pt x="2391664" y="190500"/>
                  </a:cubicBezTo>
                  <a:cubicBezTo>
                    <a:pt x="2376424" y="190500"/>
                    <a:pt x="2361184" y="175260"/>
                    <a:pt x="2353564" y="160020"/>
                  </a:cubicBezTo>
                  <a:close/>
                  <a:moveTo>
                    <a:pt x="4074922" y="182880"/>
                  </a:moveTo>
                  <a:cubicBezTo>
                    <a:pt x="4059682" y="182880"/>
                    <a:pt x="4044442" y="160020"/>
                    <a:pt x="4052062" y="137160"/>
                  </a:cubicBezTo>
                  <a:cubicBezTo>
                    <a:pt x="4052062" y="121920"/>
                    <a:pt x="4074922" y="106680"/>
                    <a:pt x="4097782" y="114300"/>
                  </a:cubicBezTo>
                  <a:cubicBezTo>
                    <a:pt x="4120642" y="114300"/>
                    <a:pt x="4128262" y="137160"/>
                    <a:pt x="4120642" y="160020"/>
                  </a:cubicBezTo>
                  <a:cubicBezTo>
                    <a:pt x="4120642" y="175260"/>
                    <a:pt x="4105402" y="190500"/>
                    <a:pt x="4090162" y="190500"/>
                  </a:cubicBezTo>
                  <a:cubicBezTo>
                    <a:pt x="4082542" y="190500"/>
                    <a:pt x="4082542" y="182880"/>
                    <a:pt x="4074922" y="182880"/>
                  </a:cubicBezTo>
                  <a:close/>
                  <a:moveTo>
                    <a:pt x="2566797" y="106680"/>
                  </a:moveTo>
                  <a:cubicBezTo>
                    <a:pt x="2559177" y="91440"/>
                    <a:pt x="2574417" y="68580"/>
                    <a:pt x="2597277" y="60960"/>
                  </a:cubicBezTo>
                  <a:cubicBezTo>
                    <a:pt x="2612517" y="60960"/>
                    <a:pt x="2635377" y="76200"/>
                    <a:pt x="2635377" y="91440"/>
                  </a:cubicBezTo>
                  <a:cubicBezTo>
                    <a:pt x="2642997" y="114300"/>
                    <a:pt x="2627757" y="137160"/>
                    <a:pt x="2612517" y="137160"/>
                  </a:cubicBezTo>
                  <a:cubicBezTo>
                    <a:pt x="2604897" y="137160"/>
                    <a:pt x="2604897" y="137160"/>
                    <a:pt x="2604897" y="137160"/>
                  </a:cubicBezTo>
                  <a:cubicBezTo>
                    <a:pt x="2582037" y="137160"/>
                    <a:pt x="2566797" y="129540"/>
                    <a:pt x="2566797" y="106680"/>
                  </a:cubicBezTo>
                  <a:close/>
                  <a:moveTo>
                    <a:pt x="3869182" y="137160"/>
                  </a:moveTo>
                  <a:cubicBezTo>
                    <a:pt x="3846322" y="129540"/>
                    <a:pt x="3838702" y="114300"/>
                    <a:pt x="3838702" y="91440"/>
                  </a:cubicBezTo>
                  <a:cubicBezTo>
                    <a:pt x="3846322" y="68580"/>
                    <a:pt x="3861562" y="60960"/>
                    <a:pt x="3884422" y="60960"/>
                  </a:cubicBezTo>
                  <a:cubicBezTo>
                    <a:pt x="3907282" y="68580"/>
                    <a:pt x="3922522" y="83820"/>
                    <a:pt x="3914902" y="106680"/>
                  </a:cubicBezTo>
                  <a:cubicBezTo>
                    <a:pt x="3914902" y="121920"/>
                    <a:pt x="3899662" y="137160"/>
                    <a:pt x="3876802" y="137160"/>
                  </a:cubicBezTo>
                  <a:cubicBezTo>
                    <a:pt x="3876802" y="137160"/>
                    <a:pt x="3876802" y="137160"/>
                    <a:pt x="3869182" y="137160"/>
                  </a:cubicBezTo>
                  <a:close/>
                  <a:moveTo>
                    <a:pt x="2772410" y="68580"/>
                  </a:moveTo>
                  <a:cubicBezTo>
                    <a:pt x="2772410" y="45720"/>
                    <a:pt x="2787650" y="30480"/>
                    <a:pt x="2810510" y="30480"/>
                  </a:cubicBezTo>
                  <a:cubicBezTo>
                    <a:pt x="2825750" y="22860"/>
                    <a:pt x="2848610" y="38100"/>
                    <a:pt x="2848610" y="60960"/>
                  </a:cubicBezTo>
                  <a:cubicBezTo>
                    <a:pt x="2856230" y="83820"/>
                    <a:pt x="2840990" y="99060"/>
                    <a:pt x="2818130" y="106680"/>
                  </a:cubicBezTo>
                  <a:cubicBezTo>
                    <a:pt x="2818130" y="106680"/>
                    <a:pt x="2818130" y="106680"/>
                    <a:pt x="2810510" y="106680"/>
                  </a:cubicBezTo>
                  <a:cubicBezTo>
                    <a:pt x="2795270" y="106680"/>
                    <a:pt x="2780030" y="91440"/>
                    <a:pt x="2772410" y="68580"/>
                  </a:cubicBezTo>
                  <a:close/>
                  <a:moveTo>
                    <a:pt x="3663569" y="99060"/>
                  </a:moveTo>
                  <a:cubicBezTo>
                    <a:pt x="3640709" y="99060"/>
                    <a:pt x="3625469" y="83820"/>
                    <a:pt x="3633089" y="60960"/>
                  </a:cubicBezTo>
                  <a:cubicBezTo>
                    <a:pt x="3633089" y="38100"/>
                    <a:pt x="3648329" y="22860"/>
                    <a:pt x="3671189" y="22860"/>
                  </a:cubicBezTo>
                  <a:cubicBezTo>
                    <a:pt x="3694049" y="30480"/>
                    <a:pt x="3709289" y="45720"/>
                    <a:pt x="3701669" y="68580"/>
                  </a:cubicBezTo>
                  <a:cubicBezTo>
                    <a:pt x="3701669" y="91440"/>
                    <a:pt x="3686429" y="99060"/>
                    <a:pt x="3663569" y="99060"/>
                  </a:cubicBezTo>
                  <a:close/>
                  <a:moveTo>
                    <a:pt x="2985770" y="45720"/>
                  </a:moveTo>
                  <a:cubicBezTo>
                    <a:pt x="2985770" y="22860"/>
                    <a:pt x="3001010" y="7620"/>
                    <a:pt x="3023870" y="7620"/>
                  </a:cubicBezTo>
                  <a:cubicBezTo>
                    <a:pt x="3046730" y="7620"/>
                    <a:pt x="3061970" y="22860"/>
                    <a:pt x="3061970" y="38100"/>
                  </a:cubicBezTo>
                  <a:cubicBezTo>
                    <a:pt x="3061970" y="60960"/>
                    <a:pt x="3046730" y="83820"/>
                    <a:pt x="3031490" y="83820"/>
                  </a:cubicBezTo>
                  <a:cubicBezTo>
                    <a:pt x="3031490" y="83820"/>
                    <a:pt x="3023870" y="83820"/>
                    <a:pt x="3023870" y="83820"/>
                  </a:cubicBezTo>
                  <a:cubicBezTo>
                    <a:pt x="3008630" y="83820"/>
                    <a:pt x="2985770" y="68580"/>
                    <a:pt x="2985770" y="45720"/>
                  </a:cubicBezTo>
                  <a:close/>
                  <a:moveTo>
                    <a:pt x="3450336" y="83820"/>
                  </a:moveTo>
                  <a:cubicBezTo>
                    <a:pt x="3427476" y="76200"/>
                    <a:pt x="3412236" y="60960"/>
                    <a:pt x="3412236" y="38100"/>
                  </a:cubicBezTo>
                  <a:cubicBezTo>
                    <a:pt x="3419856" y="22860"/>
                    <a:pt x="3435096" y="0"/>
                    <a:pt x="3457956" y="7620"/>
                  </a:cubicBezTo>
                  <a:cubicBezTo>
                    <a:pt x="3480816" y="7620"/>
                    <a:pt x="3496056" y="22860"/>
                    <a:pt x="3488436" y="45720"/>
                  </a:cubicBezTo>
                  <a:cubicBezTo>
                    <a:pt x="3488436" y="68580"/>
                    <a:pt x="3473196" y="83820"/>
                    <a:pt x="3450336" y="83820"/>
                  </a:cubicBezTo>
                  <a:close/>
                  <a:moveTo>
                    <a:pt x="3199003" y="38100"/>
                  </a:moveTo>
                  <a:cubicBezTo>
                    <a:pt x="3199003" y="15240"/>
                    <a:pt x="3221863" y="0"/>
                    <a:pt x="3237103" y="0"/>
                  </a:cubicBezTo>
                  <a:cubicBezTo>
                    <a:pt x="3259963" y="0"/>
                    <a:pt x="3275203" y="15240"/>
                    <a:pt x="3275203" y="38100"/>
                  </a:cubicBezTo>
                  <a:cubicBezTo>
                    <a:pt x="3275203" y="60960"/>
                    <a:pt x="3259963" y="76200"/>
                    <a:pt x="3237103" y="76200"/>
                  </a:cubicBezTo>
                  <a:cubicBezTo>
                    <a:pt x="3221863" y="76200"/>
                    <a:pt x="3199003" y="60960"/>
                    <a:pt x="3199003" y="38100"/>
                  </a:cubicBezTo>
                  <a:close/>
                </a:path>
              </a:pathLst>
            </a:custGeom>
            <a:solidFill>
              <a:srgbClr val="FFFFFF"/>
            </a:solidFill>
          </p:spPr>
          <p:txBody>
            <a:bodyPr/>
            <a:lstStyle/>
            <a:p>
              <a:endParaRPr lang="en-US"/>
            </a:p>
          </p:txBody>
        </p:sp>
      </p:grpSp>
      <p:grpSp>
        <p:nvGrpSpPr>
          <p:cNvPr id="8" name="Group 8"/>
          <p:cNvGrpSpPr/>
          <p:nvPr/>
        </p:nvGrpSpPr>
        <p:grpSpPr>
          <a:xfrm>
            <a:off x="5404336" y="7634502"/>
            <a:ext cx="1758106" cy="1808838"/>
            <a:chOff x="0" y="0"/>
            <a:chExt cx="2095920" cy="2156400"/>
          </a:xfrm>
        </p:grpSpPr>
        <p:sp>
          <p:nvSpPr>
            <p:cNvPr id="9" name="Freeform 9"/>
            <p:cNvSpPr/>
            <p:nvPr/>
          </p:nvSpPr>
          <p:spPr>
            <a:xfrm>
              <a:off x="0" y="0"/>
              <a:ext cx="2096008" cy="2156460"/>
            </a:xfrm>
            <a:custGeom>
              <a:avLst/>
              <a:gdLst/>
              <a:ahLst/>
              <a:cxnLst/>
              <a:rect l="l" t="t" r="r" b="b"/>
              <a:pathLst>
                <a:path w="2096008" h="2156460">
                  <a:moveTo>
                    <a:pt x="1044194" y="60960"/>
                  </a:moveTo>
                  <a:cubicBezTo>
                    <a:pt x="884174" y="60960"/>
                    <a:pt x="731774" y="99060"/>
                    <a:pt x="594487" y="160020"/>
                  </a:cubicBezTo>
                  <a:cubicBezTo>
                    <a:pt x="198120" y="0"/>
                    <a:pt x="198120" y="0"/>
                    <a:pt x="198120" y="0"/>
                  </a:cubicBezTo>
                  <a:cubicBezTo>
                    <a:pt x="259080" y="419100"/>
                    <a:pt x="259080" y="419100"/>
                    <a:pt x="259080" y="419100"/>
                  </a:cubicBezTo>
                  <a:cubicBezTo>
                    <a:pt x="99060" y="601980"/>
                    <a:pt x="0" y="845820"/>
                    <a:pt x="0" y="1104900"/>
                  </a:cubicBezTo>
                  <a:cubicBezTo>
                    <a:pt x="0" y="1684020"/>
                    <a:pt x="464947" y="2156460"/>
                    <a:pt x="1044194" y="2156460"/>
                  </a:cubicBezTo>
                  <a:cubicBezTo>
                    <a:pt x="1623441" y="2156460"/>
                    <a:pt x="2096008" y="1684020"/>
                    <a:pt x="2096008" y="1104900"/>
                  </a:cubicBezTo>
                  <a:cubicBezTo>
                    <a:pt x="2096008" y="533400"/>
                    <a:pt x="1623441" y="60960"/>
                    <a:pt x="1044194" y="60960"/>
                  </a:cubicBezTo>
                  <a:close/>
                </a:path>
              </a:pathLst>
            </a:custGeom>
            <a:solidFill>
              <a:srgbClr val="5CE1E6"/>
            </a:solidFill>
          </p:spPr>
          <p:txBody>
            <a:bodyPr/>
            <a:lstStyle/>
            <a:p>
              <a:endParaRPr lang="en-US"/>
            </a:p>
          </p:txBody>
        </p:sp>
      </p:grpSp>
      <p:grpSp>
        <p:nvGrpSpPr>
          <p:cNvPr id="10" name="Group 10"/>
          <p:cNvGrpSpPr/>
          <p:nvPr/>
        </p:nvGrpSpPr>
        <p:grpSpPr>
          <a:xfrm>
            <a:off x="6701626" y="5544222"/>
            <a:ext cx="1991835" cy="1749650"/>
            <a:chOff x="0" y="0"/>
            <a:chExt cx="2374560" cy="2085840"/>
          </a:xfrm>
        </p:grpSpPr>
        <p:sp>
          <p:nvSpPr>
            <p:cNvPr id="11" name="Freeform 11"/>
            <p:cNvSpPr/>
            <p:nvPr/>
          </p:nvSpPr>
          <p:spPr>
            <a:xfrm>
              <a:off x="0" y="0"/>
              <a:ext cx="2374519" cy="2085848"/>
            </a:xfrm>
            <a:custGeom>
              <a:avLst/>
              <a:gdLst/>
              <a:ahLst/>
              <a:cxnLst/>
              <a:rect l="l" t="t" r="r" b="b"/>
              <a:pathLst>
                <a:path w="2374519" h="2085848">
                  <a:moveTo>
                    <a:pt x="1331849" y="0"/>
                  </a:moveTo>
                  <a:cubicBezTo>
                    <a:pt x="936117" y="0"/>
                    <a:pt x="593598" y="213106"/>
                    <a:pt x="410972" y="540512"/>
                  </a:cubicBezTo>
                  <a:cubicBezTo>
                    <a:pt x="0" y="639445"/>
                    <a:pt x="0" y="639445"/>
                    <a:pt x="0" y="639445"/>
                  </a:cubicBezTo>
                  <a:cubicBezTo>
                    <a:pt x="289179" y="943991"/>
                    <a:pt x="289179" y="943991"/>
                    <a:pt x="289179" y="943991"/>
                  </a:cubicBezTo>
                  <a:cubicBezTo>
                    <a:pt x="289179" y="974471"/>
                    <a:pt x="281559" y="1012444"/>
                    <a:pt x="281559" y="1042924"/>
                  </a:cubicBezTo>
                  <a:cubicBezTo>
                    <a:pt x="281559" y="1621536"/>
                    <a:pt x="753364" y="2085848"/>
                    <a:pt x="1331849" y="2085848"/>
                  </a:cubicBezTo>
                  <a:cubicBezTo>
                    <a:pt x="1902714" y="2085848"/>
                    <a:pt x="2374519" y="1621536"/>
                    <a:pt x="2374519" y="1042924"/>
                  </a:cubicBezTo>
                  <a:cubicBezTo>
                    <a:pt x="2374519" y="464312"/>
                    <a:pt x="1902714" y="0"/>
                    <a:pt x="1331849" y="0"/>
                  </a:cubicBezTo>
                  <a:close/>
                </a:path>
              </a:pathLst>
            </a:custGeom>
            <a:solidFill>
              <a:srgbClr val="5CE1E6"/>
            </a:solidFill>
          </p:spPr>
          <p:txBody>
            <a:bodyPr/>
            <a:lstStyle/>
            <a:p>
              <a:endParaRPr lang="en-US"/>
            </a:p>
          </p:txBody>
        </p:sp>
      </p:grpSp>
      <p:grpSp>
        <p:nvGrpSpPr>
          <p:cNvPr id="12" name="Group 12"/>
          <p:cNvGrpSpPr/>
          <p:nvPr/>
        </p:nvGrpSpPr>
        <p:grpSpPr>
          <a:xfrm>
            <a:off x="6701626" y="2987088"/>
            <a:ext cx="1991835" cy="1750254"/>
            <a:chOff x="0" y="0"/>
            <a:chExt cx="2374560" cy="2086560"/>
          </a:xfrm>
        </p:grpSpPr>
        <p:sp>
          <p:nvSpPr>
            <p:cNvPr id="13" name="Freeform 13"/>
            <p:cNvSpPr/>
            <p:nvPr/>
          </p:nvSpPr>
          <p:spPr>
            <a:xfrm>
              <a:off x="0" y="0"/>
              <a:ext cx="2374519" cy="2086610"/>
            </a:xfrm>
            <a:custGeom>
              <a:avLst/>
              <a:gdLst/>
              <a:ahLst/>
              <a:cxnLst/>
              <a:rect l="l" t="t" r="r" b="b"/>
              <a:pathLst>
                <a:path w="2374519" h="2086610">
                  <a:moveTo>
                    <a:pt x="1331849" y="0"/>
                  </a:moveTo>
                  <a:cubicBezTo>
                    <a:pt x="753491" y="0"/>
                    <a:pt x="281559" y="464566"/>
                    <a:pt x="281559" y="1043305"/>
                  </a:cubicBezTo>
                  <a:cubicBezTo>
                    <a:pt x="281559" y="1073785"/>
                    <a:pt x="289179" y="1104265"/>
                    <a:pt x="289179" y="1134745"/>
                  </a:cubicBezTo>
                  <a:cubicBezTo>
                    <a:pt x="0" y="1439291"/>
                    <a:pt x="0" y="1439291"/>
                    <a:pt x="0" y="1439291"/>
                  </a:cubicBezTo>
                  <a:cubicBezTo>
                    <a:pt x="410972" y="1538351"/>
                    <a:pt x="410972" y="1538351"/>
                    <a:pt x="410972" y="1538351"/>
                  </a:cubicBezTo>
                  <a:cubicBezTo>
                    <a:pt x="585978" y="1865757"/>
                    <a:pt x="928497" y="2086610"/>
                    <a:pt x="1331849" y="2086610"/>
                  </a:cubicBezTo>
                  <a:cubicBezTo>
                    <a:pt x="1902714" y="2086610"/>
                    <a:pt x="2374519" y="1622044"/>
                    <a:pt x="2374519" y="1043305"/>
                  </a:cubicBezTo>
                  <a:cubicBezTo>
                    <a:pt x="2374519" y="464566"/>
                    <a:pt x="1902714" y="0"/>
                    <a:pt x="1331849" y="0"/>
                  </a:cubicBezTo>
                  <a:close/>
                </a:path>
              </a:pathLst>
            </a:custGeom>
            <a:solidFill>
              <a:srgbClr val="5CE1E6"/>
            </a:solidFill>
          </p:spPr>
          <p:txBody>
            <a:bodyPr/>
            <a:lstStyle/>
            <a:p>
              <a:endParaRPr lang="en-US"/>
            </a:p>
          </p:txBody>
        </p:sp>
      </p:grpSp>
      <p:grpSp>
        <p:nvGrpSpPr>
          <p:cNvPr id="14" name="Group 14"/>
          <p:cNvGrpSpPr/>
          <p:nvPr/>
        </p:nvGrpSpPr>
        <p:grpSpPr>
          <a:xfrm>
            <a:off x="5404336" y="843660"/>
            <a:ext cx="1758106" cy="1797363"/>
            <a:chOff x="0" y="0"/>
            <a:chExt cx="2095920" cy="2142720"/>
          </a:xfrm>
        </p:grpSpPr>
        <p:sp>
          <p:nvSpPr>
            <p:cNvPr id="15" name="Freeform 15"/>
            <p:cNvSpPr/>
            <p:nvPr/>
          </p:nvSpPr>
          <p:spPr>
            <a:xfrm>
              <a:off x="0" y="0"/>
              <a:ext cx="2096008" cy="2142744"/>
            </a:xfrm>
            <a:custGeom>
              <a:avLst/>
              <a:gdLst/>
              <a:ahLst/>
              <a:cxnLst/>
              <a:rect l="l" t="t" r="r" b="b"/>
              <a:pathLst>
                <a:path w="2096008" h="2142744">
                  <a:moveTo>
                    <a:pt x="1051814" y="0"/>
                  </a:moveTo>
                  <a:cubicBezTo>
                    <a:pt x="472567" y="0"/>
                    <a:pt x="0" y="472821"/>
                    <a:pt x="0" y="1052322"/>
                  </a:cubicBezTo>
                  <a:cubicBezTo>
                    <a:pt x="0" y="1311529"/>
                    <a:pt x="99060" y="1548003"/>
                    <a:pt x="259080" y="1731010"/>
                  </a:cubicBezTo>
                  <a:cubicBezTo>
                    <a:pt x="198120" y="2142744"/>
                    <a:pt x="198120" y="2142744"/>
                    <a:pt x="198120" y="2142744"/>
                  </a:cubicBezTo>
                  <a:cubicBezTo>
                    <a:pt x="586867" y="1990217"/>
                    <a:pt x="586867" y="1990217"/>
                    <a:pt x="586867" y="1990217"/>
                  </a:cubicBezTo>
                  <a:cubicBezTo>
                    <a:pt x="724027" y="2058797"/>
                    <a:pt x="884047" y="2097024"/>
                    <a:pt x="1051814" y="2097024"/>
                  </a:cubicBezTo>
                  <a:cubicBezTo>
                    <a:pt x="1623441" y="2097024"/>
                    <a:pt x="2096008" y="1624203"/>
                    <a:pt x="2096008" y="1052322"/>
                  </a:cubicBezTo>
                  <a:cubicBezTo>
                    <a:pt x="2095881" y="472821"/>
                    <a:pt x="1623441" y="0"/>
                    <a:pt x="1051814" y="0"/>
                  </a:cubicBezTo>
                  <a:close/>
                </a:path>
              </a:pathLst>
            </a:custGeom>
            <a:solidFill>
              <a:srgbClr val="5CE1E6"/>
            </a:solidFill>
          </p:spPr>
          <p:txBody>
            <a:bodyPr/>
            <a:lstStyle/>
            <a:p>
              <a:endParaRPr lang="en-US"/>
            </a:p>
          </p:txBody>
        </p:sp>
      </p:grpSp>
      <p:sp>
        <p:nvSpPr>
          <p:cNvPr id="16" name="TextBox 16"/>
          <p:cNvSpPr txBox="1"/>
          <p:nvPr/>
        </p:nvSpPr>
        <p:spPr>
          <a:xfrm>
            <a:off x="5585521" y="1200478"/>
            <a:ext cx="1320833" cy="969427"/>
          </a:xfrm>
          <a:prstGeom prst="rect">
            <a:avLst/>
          </a:prstGeom>
        </p:spPr>
        <p:txBody>
          <a:bodyPr lIns="0" tIns="0" rIns="0" bIns="0" rtlCol="0" anchor="t">
            <a:spAutoFit/>
          </a:bodyPr>
          <a:lstStyle/>
          <a:p>
            <a:pPr algn="ctr">
              <a:lnSpc>
                <a:spcPts val="7938"/>
              </a:lnSpc>
            </a:pPr>
            <a:r>
              <a:rPr lang="en-US" sz="5670">
                <a:solidFill>
                  <a:srgbClr val="101010"/>
                </a:solidFill>
                <a:latin typeface="Montserrat Bold"/>
              </a:rPr>
              <a:t>01</a:t>
            </a:r>
          </a:p>
        </p:txBody>
      </p:sp>
      <p:sp>
        <p:nvSpPr>
          <p:cNvPr id="17" name="TextBox 17"/>
          <p:cNvSpPr txBox="1"/>
          <p:nvPr/>
        </p:nvSpPr>
        <p:spPr>
          <a:xfrm>
            <a:off x="7316751" y="990600"/>
            <a:ext cx="4349125" cy="1470845"/>
          </a:xfrm>
          <a:prstGeom prst="rect">
            <a:avLst/>
          </a:prstGeom>
        </p:spPr>
        <p:txBody>
          <a:bodyPr lIns="0" tIns="0" rIns="0" bIns="0" rtlCol="0" anchor="t">
            <a:spAutoFit/>
          </a:bodyPr>
          <a:lstStyle/>
          <a:p>
            <a:pPr marL="0" lvl="0" indent="0">
              <a:lnSpc>
                <a:spcPts val="2929"/>
              </a:lnSpc>
              <a:spcBef>
                <a:spcPct val="0"/>
              </a:spcBef>
            </a:pPr>
            <a:r>
              <a:rPr lang="en-US" sz="2092">
                <a:solidFill>
                  <a:srgbClr val="101010"/>
                </a:solidFill>
                <a:latin typeface="Montserrat Bold"/>
              </a:rPr>
              <a:t>  Đơn giản :</a:t>
            </a:r>
            <a:r>
              <a:rPr lang="en-US" sz="2092">
                <a:solidFill>
                  <a:srgbClr val="101010"/>
                </a:solidFill>
                <a:latin typeface="Montserrat"/>
              </a:rPr>
              <a:t> Matter được thiết kế để dễ sử dụng cho người tiêu dùng và dễ phát triển cho các nhà sản xuất. </a:t>
            </a:r>
          </a:p>
        </p:txBody>
      </p:sp>
      <p:sp>
        <p:nvSpPr>
          <p:cNvPr id="18" name="TextBox 18"/>
          <p:cNvSpPr txBox="1"/>
          <p:nvPr/>
        </p:nvSpPr>
        <p:spPr>
          <a:xfrm>
            <a:off x="8819825" y="2736267"/>
            <a:ext cx="3976966" cy="2213795"/>
          </a:xfrm>
          <a:prstGeom prst="rect">
            <a:avLst/>
          </a:prstGeom>
        </p:spPr>
        <p:txBody>
          <a:bodyPr lIns="0" tIns="0" rIns="0" bIns="0" rtlCol="0" anchor="t">
            <a:spAutoFit/>
          </a:bodyPr>
          <a:lstStyle/>
          <a:p>
            <a:pPr>
              <a:lnSpc>
                <a:spcPts val="2929"/>
              </a:lnSpc>
            </a:pPr>
            <a:r>
              <a:rPr lang="en-US" sz="2092">
                <a:solidFill>
                  <a:srgbClr val="101010"/>
                </a:solidFill>
                <a:latin typeface="Montserrat Bold"/>
              </a:rPr>
              <a:t>Đáng tin cậy :</a:t>
            </a:r>
            <a:r>
              <a:rPr lang="en-US" sz="2092">
                <a:solidFill>
                  <a:srgbClr val="101010"/>
                </a:solidFill>
                <a:latin typeface="Montserrat"/>
              </a:rPr>
              <a:t> cung cấp một mạng cục bộ đáng tin cậy, với các quy trình chứng nhận đảm bảo tính an toàn và tin cậy cho người dùng. </a:t>
            </a:r>
          </a:p>
          <a:p>
            <a:pPr marL="0" lvl="0" indent="0">
              <a:lnSpc>
                <a:spcPts val="2929"/>
              </a:lnSpc>
              <a:spcBef>
                <a:spcPct val="0"/>
              </a:spcBef>
            </a:pPr>
            <a:endParaRPr lang="en-US" sz="2092">
              <a:solidFill>
                <a:srgbClr val="101010"/>
              </a:solidFill>
              <a:latin typeface="Montserrat"/>
            </a:endParaRPr>
          </a:p>
        </p:txBody>
      </p:sp>
      <p:sp>
        <p:nvSpPr>
          <p:cNvPr id="19" name="TextBox 19"/>
          <p:cNvSpPr txBox="1"/>
          <p:nvPr/>
        </p:nvSpPr>
        <p:spPr>
          <a:xfrm>
            <a:off x="8819825" y="5226287"/>
            <a:ext cx="5127275" cy="2213795"/>
          </a:xfrm>
          <a:prstGeom prst="rect">
            <a:avLst/>
          </a:prstGeom>
        </p:spPr>
        <p:txBody>
          <a:bodyPr lIns="0" tIns="0" rIns="0" bIns="0" rtlCol="0" anchor="t">
            <a:spAutoFit/>
          </a:bodyPr>
          <a:lstStyle/>
          <a:p>
            <a:pPr>
              <a:lnSpc>
                <a:spcPts val="2929"/>
              </a:lnSpc>
            </a:pPr>
            <a:r>
              <a:rPr lang="en-US" sz="2092">
                <a:solidFill>
                  <a:srgbClr val="101010"/>
                </a:solidFill>
                <a:latin typeface="Montserrat Bold"/>
              </a:rPr>
              <a:t>Liền mạch : </a:t>
            </a:r>
            <a:r>
              <a:rPr lang="en-US" sz="2092">
                <a:solidFill>
                  <a:srgbClr val="101010"/>
                </a:solidFill>
                <a:latin typeface="Montserrat"/>
              </a:rPr>
              <a:t>Với cấu trúc thống nhất, Matter cho phép các thiết bị tương tác với nhau một cách liền mạch, không gặp sự cản trở do sự không tương thích.</a:t>
            </a:r>
          </a:p>
          <a:p>
            <a:pPr marL="0" lvl="0" indent="0">
              <a:lnSpc>
                <a:spcPts val="2929"/>
              </a:lnSpc>
              <a:spcBef>
                <a:spcPct val="0"/>
              </a:spcBef>
            </a:pPr>
            <a:endParaRPr lang="en-US" sz="2092">
              <a:solidFill>
                <a:srgbClr val="101010"/>
              </a:solidFill>
              <a:latin typeface="Montserrat"/>
            </a:endParaRPr>
          </a:p>
        </p:txBody>
      </p:sp>
      <p:sp>
        <p:nvSpPr>
          <p:cNvPr id="20" name="TextBox 20"/>
          <p:cNvSpPr txBox="1"/>
          <p:nvPr/>
        </p:nvSpPr>
        <p:spPr>
          <a:xfrm>
            <a:off x="7316751" y="7716307"/>
            <a:ext cx="7495556" cy="1842320"/>
          </a:xfrm>
          <a:prstGeom prst="rect">
            <a:avLst/>
          </a:prstGeom>
        </p:spPr>
        <p:txBody>
          <a:bodyPr lIns="0" tIns="0" rIns="0" bIns="0" rtlCol="0" anchor="t">
            <a:spAutoFit/>
          </a:bodyPr>
          <a:lstStyle/>
          <a:p>
            <a:pPr>
              <a:lnSpc>
                <a:spcPts val="2929"/>
              </a:lnSpc>
            </a:pPr>
            <a:r>
              <a:rPr lang="en-US" sz="2092">
                <a:solidFill>
                  <a:srgbClr val="101010"/>
                </a:solidFill>
                <a:latin typeface="Montserrat Bold"/>
              </a:rPr>
              <a:t>Bảo mật:</a:t>
            </a:r>
            <a:r>
              <a:rPr lang="en-US" sz="2092">
                <a:solidFill>
                  <a:srgbClr val="101010"/>
                </a:solidFill>
                <a:latin typeface="Montserrat"/>
              </a:rPr>
              <a:t> Matter thực hiện xác thực trước khi thiết bị tham gia mạng, và tất cả các giao tiếp giữa các thiết bị được mã hóa, đảm bảo tính bảo mật cho dữ liệu và thông tin cá nhân của người dùng.</a:t>
            </a:r>
          </a:p>
          <a:p>
            <a:pPr marL="0" lvl="0" indent="0">
              <a:lnSpc>
                <a:spcPts val="2929"/>
              </a:lnSpc>
              <a:spcBef>
                <a:spcPct val="0"/>
              </a:spcBef>
            </a:pPr>
            <a:endParaRPr lang="en-US" sz="2092">
              <a:solidFill>
                <a:srgbClr val="101010"/>
              </a:solidFill>
              <a:latin typeface="Montserrat"/>
            </a:endParaRPr>
          </a:p>
        </p:txBody>
      </p:sp>
      <p:sp>
        <p:nvSpPr>
          <p:cNvPr id="21" name="TextBox 21"/>
          <p:cNvSpPr txBox="1"/>
          <p:nvPr/>
        </p:nvSpPr>
        <p:spPr>
          <a:xfrm>
            <a:off x="7108564" y="3320351"/>
            <a:ext cx="1320833" cy="969427"/>
          </a:xfrm>
          <a:prstGeom prst="rect">
            <a:avLst/>
          </a:prstGeom>
        </p:spPr>
        <p:txBody>
          <a:bodyPr lIns="0" tIns="0" rIns="0" bIns="0" rtlCol="0" anchor="t">
            <a:spAutoFit/>
          </a:bodyPr>
          <a:lstStyle/>
          <a:p>
            <a:pPr algn="ctr">
              <a:lnSpc>
                <a:spcPts val="7938"/>
              </a:lnSpc>
            </a:pPr>
            <a:r>
              <a:rPr lang="en-US" sz="5670">
                <a:solidFill>
                  <a:srgbClr val="101010"/>
                </a:solidFill>
                <a:latin typeface="Montserrat Bold"/>
              </a:rPr>
              <a:t>02</a:t>
            </a:r>
          </a:p>
        </p:txBody>
      </p:sp>
      <p:sp>
        <p:nvSpPr>
          <p:cNvPr id="22" name="TextBox 22"/>
          <p:cNvSpPr txBox="1"/>
          <p:nvPr/>
        </p:nvSpPr>
        <p:spPr>
          <a:xfrm>
            <a:off x="7108564" y="5878556"/>
            <a:ext cx="1320833" cy="969427"/>
          </a:xfrm>
          <a:prstGeom prst="rect">
            <a:avLst/>
          </a:prstGeom>
        </p:spPr>
        <p:txBody>
          <a:bodyPr lIns="0" tIns="0" rIns="0" bIns="0" rtlCol="0" anchor="t">
            <a:spAutoFit/>
          </a:bodyPr>
          <a:lstStyle/>
          <a:p>
            <a:pPr algn="ctr">
              <a:lnSpc>
                <a:spcPts val="7938"/>
              </a:lnSpc>
            </a:pPr>
            <a:r>
              <a:rPr lang="en-US" sz="5670">
                <a:solidFill>
                  <a:srgbClr val="101010"/>
                </a:solidFill>
                <a:latin typeface="Montserrat Bold"/>
              </a:rPr>
              <a:t>03</a:t>
            </a:r>
          </a:p>
        </p:txBody>
      </p:sp>
      <p:sp>
        <p:nvSpPr>
          <p:cNvPr id="23" name="TextBox 23"/>
          <p:cNvSpPr txBox="1"/>
          <p:nvPr/>
        </p:nvSpPr>
        <p:spPr>
          <a:xfrm>
            <a:off x="5585521" y="8057026"/>
            <a:ext cx="1320833" cy="969427"/>
          </a:xfrm>
          <a:prstGeom prst="rect">
            <a:avLst/>
          </a:prstGeom>
        </p:spPr>
        <p:txBody>
          <a:bodyPr lIns="0" tIns="0" rIns="0" bIns="0" rtlCol="0" anchor="t">
            <a:spAutoFit/>
          </a:bodyPr>
          <a:lstStyle/>
          <a:p>
            <a:pPr algn="ctr">
              <a:lnSpc>
                <a:spcPts val="7938"/>
              </a:lnSpc>
            </a:pPr>
            <a:r>
              <a:rPr lang="en-US" sz="5670">
                <a:solidFill>
                  <a:srgbClr val="000000"/>
                </a:solidFill>
                <a:latin typeface="Montserrat Bold"/>
              </a:rPr>
              <a:t>04</a:t>
            </a:r>
          </a:p>
        </p:txBody>
      </p:sp>
      <p:sp>
        <p:nvSpPr>
          <p:cNvPr id="24" name="Freeform 24"/>
          <p:cNvSpPr/>
          <p:nvPr/>
        </p:nvSpPr>
        <p:spPr>
          <a:xfrm rot="-4423328">
            <a:off x="-1987267" y="8095155"/>
            <a:ext cx="4891502" cy="4903762"/>
          </a:xfrm>
          <a:custGeom>
            <a:avLst/>
            <a:gdLst/>
            <a:ahLst/>
            <a:cxnLst/>
            <a:rect l="l" t="t" r="r" b="b"/>
            <a:pathLst>
              <a:path w="4891502" h="4903762">
                <a:moveTo>
                  <a:pt x="0" y="0"/>
                </a:moveTo>
                <a:lnTo>
                  <a:pt x="4891502" y="0"/>
                </a:lnTo>
                <a:lnTo>
                  <a:pt x="4891502" y="4903762"/>
                </a:lnTo>
                <a:lnTo>
                  <a:pt x="0" y="4903762"/>
                </a:lnTo>
                <a:lnTo>
                  <a:pt x="0" y="0"/>
                </a:lnTo>
                <a:close/>
              </a:path>
            </a:pathLst>
          </a:custGeom>
          <a:blipFill>
            <a:blip r:embed="rId3"/>
            <a:stretch>
              <a:fillRect/>
            </a:stretch>
          </a:blipFill>
        </p:spPr>
        <p:txBody>
          <a:bodyPr/>
          <a:lstStyle/>
          <a:p>
            <a:endParaRPr lang="en-US"/>
          </a:p>
        </p:txBody>
      </p:sp>
      <p:sp>
        <p:nvSpPr>
          <p:cNvPr id="25" name="Freeform 25"/>
          <p:cNvSpPr/>
          <p:nvPr/>
        </p:nvSpPr>
        <p:spPr>
          <a:xfrm>
            <a:off x="1652565" y="3079065"/>
            <a:ext cx="3858961" cy="3768918"/>
          </a:xfrm>
          <a:custGeom>
            <a:avLst/>
            <a:gdLst/>
            <a:ahLst/>
            <a:cxnLst/>
            <a:rect l="l" t="t" r="r" b="b"/>
            <a:pathLst>
              <a:path w="3858961" h="3768918">
                <a:moveTo>
                  <a:pt x="0" y="0"/>
                </a:moveTo>
                <a:lnTo>
                  <a:pt x="3858960" y="0"/>
                </a:lnTo>
                <a:lnTo>
                  <a:pt x="3858960" y="3768919"/>
                </a:lnTo>
                <a:lnTo>
                  <a:pt x="0" y="3768919"/>
                </a:lnTo>
                <a:lnTo>
                  <a:pt x="0" y="0"/>
                </a:lnTo>
                <a:close/>
              </a:path>
            </a:pathLst>
          </a:custGeom>
          <a:blipFill>
            <a:blip r:embed="rId4"/>
            <a:stretch>
              <a:fillRect/>
            </a:stretch>
          </a:blipFill>
        </p:spPr>
        <p:txBody>
          <a:bodyPr/>
          <a:lstStyle/>
          <a:p>
            <a:endParaRPr lang="en-US"/>
          </a:p>
        </p:txBody>
      </p:sp>
      <p:pic>
        <p:nvPicPr>
          <p:cNvPr id="26" name="Picture 26"/>
          <p:cNvPicPr>
            <a:picLocks noChangeAspect="1"/>
          </p:cNvPicPr>
          <p:nvPr/>
        </p:nvPicPr>
        <p:blipFill>
          <a:blip r:embed="rId5"/>
          <a:srcRect/>
          <a:stretch>
            <a:fillRect/>
          </a:stretch>
        </p:blipFill>
        <p:spPr>
          <a:xfrm>
            <a:off x="657304" y="2326126"/>
            <a:ext cx="5634747" cy="5634747"/>
          </a:xfrm>
          <a:prstGeom prst="rect">
            <a:avLst/>
          </a:prstGeom>
        </p:spPr>
      </p:pic>
      <p:sp>
        <p:nvSpPr>
          <p:cNvPr id="27" name="TextBox 27"/>
          <p:cNvSpPr txBox="1"/>
          <p:nvPr/>
        </p:nvSpPr>
        <p:spPr>
          <a:xfrm>
            <a:off x="15387664" y="477694"/>
            <a:ext cx="2429173" cy="655733"/>
          </a:xfrm>
          <a:prstGeom prst="rect">
            <a:avLst/>
          </a:prstGeom>
        </p:spPr>
        <p:txBody>
          <a:bodyPr lIns="0" tIns="0" rIns="0" bIns="0" rtlCol="0" anchor="t">
            <a:spAutoFit/>
          </a:bodyPr>
          <a:lstStyle/>
          <a:p>
            <a:pPr algn="ctr">
              <a:lnSpc>
                <a:spcPts val="5332"/>
              </a:lnSpc>
              <a:spcBef>
                <a:spcPct val="0"/>
              </a:spcBef>
            </a:pPr>
            <a:r>
              <a:rPr lang="en-US" sz="3808">
                <a:solidFill>
                  <a:srgbClr val="000000"/>
                </a:solidFill>
                <a:latin typeface="Open Sans Extra Bold"/>
              </a:rPr>
              <a:t>Đặc  điểm</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6000"/>
          </a:blip>
          <a:srcRect/>
          <a:stretch>
            <a:fillRect/>
          </a:stretch>
        </p:blipFill>
        <p:spPr>
          <a:xfrm>
            <a:off x="255340" y="0"/>
            <a:ext cx="17003960" cy="11052574"/>
          </a:xfrm>
          <a:prstGeom prst="rect">
            <a:avLst/>
          </a:prstGeom>
        </p:spPr>
      </p:pic>
      <p:grpSp>
        <p:nvGrpSpPr>
          <p:cNvPr id="3" name="Group 3"/>
          <p:cNvGrpSpPr/>
          <p:nvPr/>
        </p:nvGrpSpPr>
        <p:grpSpPr>
          <a:xfrm>
            <a:off x="4366661" y="2675029"/>
            <a:ext cx="9554679" cy="4936941"/>
            <a:chOff x="0" y="0"/>
            <a:chExt cx="3011972" cy="1556298"/>
          </a:xfrm>
        </p:grpSpPr>
        <p:sp>
          <p:nvSpPr>
            <p:cNvPr id="4" name="Freeform 4"/>
            <p:cNvSpPr/>
            <p:nvPr/>
          </p:nvSpPr>
          <p:spPr>
            <a:xfrm>
              <a:off x="0" y="0"/>
              <a:ext cx="3011972" cy="1556298"/>
            </a:xfrm>
            <a:custGeom>
              <a:avLst/>
              <a:gdLst/>
              <a:ahLst/>
              <a:cxnLst/>
              <a:rect l="l" t="t" r="r" b="b"/>
              <a:pathLst>
                <a:path w="3011972" h="1556298">
                  <a:moveTo>
                    <a:pt x="0" y="0"/>
                  </a:moveTo>
                  <a:lnTo>
                    <a:pt x="3011972" y="0"/>
                  </a:lnTo>
                  <a:lnTo>
                    <a:pt x="3011972" y="1556298"/>
                  </a:lnTo>
                  <a:lnTo>
                    <a:pt x="0" y="1556298"/>
                  </a:lnTo>
                  <a:close/>
                </a:path>
              </a:pathLst>
            </a:custGeom>
            <a:solidFill>
              <a:srgbClr val="000000">
                <a:alpha val="0"/>
              </a:srgbClr>
            </a:solidFill>
            <a:ln w="104775" cap="sq">
              <a:solidFill>
                <a:srgbClr val="FFFFFF"/>
              </a:solidFill>
              <a:prstDash val="solid"/>
              <a:miter/>
            </a:ln>
          </p:spPr>
          <p:txBody>
            <a:bodyPr/>
            <a:lstStyle/>
            <a:p>
              <a:endParaRPr lang="en-US"/>
            </a:p>
          </p:txBody>
        </p:sp>
        <p:sp>
          <p:nvSpPr>
            <p:cNvPr id="5" name="TextBox 5"/>
            <p:cNvSpPr txBox="1"/>
            <p:nvPr/>
          </p:nvSpPr>
          <p:spPr>
            <a:xfrm>
              <a:off x="0" y="-47625"/>
              <a:ext cx="3011972" cy="1603923"/>
            </a:xfrm>
            <a:prstGeom prst="rect">
              <a:avLst/>
            </a:prstGeom>
          </p:spPr>
          <p:txBody>
            <a:bodyPr lIns="50800" tIns="50800" rIns="50800" bIns="50800" rtlCol="0" anchor="ctr"/>
            <a:lstStyle/>
            <a:p>
              <a:pPr algn="ctr">
                <a:lnSpc>
                  <a:spcPts val="3640"/>
                </a:lnSpc>
              </a:pPr>
              <a:endParaRPr/>
            </a:p>
          </p:txBody>
        </p:sp>
      </p:grpSp>
      <p:sp>
        <p:nvSpPr>
          <p:cNvPr id="6" name="TextBox 6"/>
          <p:cNvSpPr txBox="1"/>
          <p:nvPr/>
        </p:nvSpPr>
        <p:spPr>
          <a:xfrm>
            <a:off x="5692802" y="3962400"/>
            <a:ext cx="6902397" cy="2362200"/>
          </a:xfrm>
          <a:prstGeom prst="rect">
            <a:avLst/>
          </a:prstGeom>
        </p:spPr>
        <p:txBody>
          <a:bodyPr lIns="0" tIns="0" rIns="0" bIns="0" rtlCol="0" anchor="t">
            <a:spAutoFit/>
          </a:bodyPr>
          <a:lstStyle/>
          <a:p>
            <a:pPr marL="0" lvl="0" indent="0" algn="ctr">
              <a:lnSpc>
                <a:spcPts val="9302"/>
              </a:lnSpc>
              <a:spcBef>
                <a:spcPct val="0"/>
              </a:spcBef>
            </a:pPr>
            <a:r>
              <a:rPr lang="en-US" sz="7751">
                <a:solidFill>
                  <a:srgbClr val="FFFFFF"/>
                </a:solidFill>
                <a:latin typeface="Montserrat Bold"/>
              </a:rPr>
              <a:t>Kiến trúc Matter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004012" y="1546843"/>
            <a:ext cx="3186311" cy="8133309"/>
            <a:chOff x="0" y="0"/>
            <a:chExt cx="4248414" cy="10844413"/>
          </a:xfrm>
        </p:grpSpPr>
        <p:grpSp>
          <p:nvGrpSpPr>
            <p:cNvPr id="3" name="Group 3"/>
            <p:cNvGrpSpPr/>
            <p:nvPr/>
          </p:nvGrpSpPr>
          <p:grpSpPr>
            <a:xfrm>
              <a:off x="1239899" y="3068004"/>
              <a:ext cx="2802395" cy="1295400"/>
              <a:chOff x="0" y="0"/>
              <a:chExt cx="812800" cy="375715"/>
            </a:xfrm>
          </p:grpSpPr>
          <p:sp>
            <p:nvSpPr>
              <p:cNvPr id="4" name="Freeform 4"/>
              <p:cNvSpPr/>
              <p:nvPr/>
            </p:nvSpPr>
            <p:spPr>
              <a:xfrm>
                <a:off x="0" y="0"/>
                <a:ext cx="812800" cy="375715"/>
              </a:xfrm>
              <a:custGeom>
                <a:avLst/>
                <a:gdLst/>
                <a:ahLst/>
                <a:cxnLst/>
                <a:rect l="l" t="t" r="r" b="b"/>
                <a:pathLst>
                  <a:path w="812800" h="375715">
                    <a:moveTo>
                      <a:pt x="0" y="0"/>
                    </a:moveTo>
                    <a:lnTo>
                      <a:pt x="812800" y="0"/>
                    </a:lnTo>
                    <a:lnTo>
                      <a:pt x="812800" y="375715"/>
                    </a:lnTo>
                    <a:lnTo>
                      <a:pt x="0" y="375715"/>
                    </a:lnTo>
                    <a:close/>
                  </a:path>
                </a:pathLst>
              </a:custGeom>
              <a:solidFill>
                <a:srgbClr val="6A79FF"/>
              </a:solidFill>
            </p:spPr>
            <p:txBody>
              <a:bodyPr/>
              <a:lstStyle/>
              <a:p>
                <a:endParaRPr lang="en-US"/>
              </a:p>
            </p:txBody>
          </p:sp>
          <p:sp>
            <p:nvSpPr>
              <p:cNvPr id="5" name="TextBox 5"/>
              <p:cNvSpPr txBox="1"/>
              <p:nvPr/>
            </p:nvSpPr>
            <p:spPr>
              <a:xfrm>
                <a:off x="0" y="-38100"/>
                <a:ext cx="812800" cy="413815"/>
              </a:xfrm>
              <a:prstGeom prst="rect">
                <a:avLst/>
              </a:prstGeom>
            </p:spPr>
            <p:txBody>
              <a:bodyPr lIns="254000" tIns="254000" rIns="254000" bIns="254000" rtlCol="0" anchor="ctr"/>
              <a:lstStyle/>
              <a:p>
                <a:pPr algn="just">
                  <a:lnSpc>
                    <a:spcPts val="2380"/>
                  </a:lnSpc>
                </a:pPr>
                <a:r>
                  <a:rPr lang="en-US" sz="1700" spc="153">
                    <a:solidFill>
                      <a:srgbClr val="FFFFFF"/>
                    </a:solidFill>
                    <a:latin typeface="Aileron Bold"/>
                  </a:rPr>
                  <a:t>Interaction Model Actions</a:t>
                </a:r>
              </a:p>
            </p:txBody>
          </p:sp>
        </p:grpSp>
        <p:grpSp>
          <p:nvGrpSpPr>
            <p:cNvPr id="6" name="Group 6"/>
            <p:cNvGrpSpPr/>
            <p:nvPr/>
          </p:nvGrpSpPr>
          <p:grpSpPr>
            <a:xfrm>
              <a:off x="465428" y="3048945"/>
              <a:ext cx="774471" cy="1320389"/>
              <a:chOff x="0" y="0"/>
              <a:chExt cx="224626" cy="382962"/>
            </a:xfrm>
          </p:grpSpPr>
          <p:sp>
            <p:nvSpPr>
              <p:cNvPr id="7" name="Freeform 7"/>
              <p:cNvSpPr/>
              <p:nvPr/>
            </p:nvSpPr>
            <p:spPr>
              <a:xfrm>
                <a:off x="0" y="0"/>
                <a:ext cx="224626" cy="382962"/>
              </a:xfrm>
              <a:custGeom>
                <a:avLst/>
                <a:gdLst/>
                <a:ahLst/>
                <a:cxnLst/>
                <a:rect l="l" t="t" r="r" b="b"/>
                <a:pathLst>
                  <a:path w="224626" h="382962">
                    <a:moveTo>
                      <a:pt x="0" y="0"/>
                    </a:moveTo>
                    <a:lnTo>
                      <a:pt x="224626" y="0"/>
                    </a:lnTo>
                    <a:lnTo>
                      <a:pt x="224626" y="382962"/>
                    </a:lnTo>
                    <a:lnTo>
                      <a:pt x="0" y="382962"/>
                    </a:lnTo>
                    <a:close/>
                  </a:path>
                </a:pathLst>
              </a:custGeom>
              <a:solidFill>
                <a:srgbClr val="C8D4E2"/>
              </a:solidFill>
            </p:spPr>
            <p:txBody>
              <a:bodyPr/>
              <a:lstStyle/>
              <a:p>
                <a:endParaRPr lang="en-US"/>
              </a:p>
            </p:txBody>
          </p:sp>
          <p:sp>
            <p:nvSpPr>
              <p:cNvPr id="8" name="TextBox 8"/>
              <p:cNvSpPr txBox="1"/>
              <p:nvPr/>
            </p:nvSpPr>
            <p:spPr>
              <a:xfrm>
                <a:off x="0" y="-47625"/>
                <a:ext cx="224626" cy="430587"/>
              </a:xfrm>
              <a:prstGeom prst="rect">
                <a:avLst/>
              </a:prstGeom>
            </p:spPr>
            <p:txBody>
              <a:bodyPr lIns="50800" tIns="50800" rIns="50800" bIns="50800" rtlCol="0" anchor="ctr"/>
              <a:lstStyle/>
              <a:p>
                <a:pPr algn="just">
                  <a:lnSpc>
                    <a:spcPts val="2800"/>
                  </a:lnSpc>
                </a:pPr>
                <a:r>
                  <a:rPr lang="en-US" sz="2000">
                    <a:solidFill>
                      <a:srgbClr val="13538A"/>
                    </a:solidFill>
                    <a:latin typeface="Aileron Bold"/>
                  </a:rPr>
                  <a:t>03</a:t>
                </a:r>
              </a:p>
            </p:txBody>
          </p:sp>
        </p:grpSp>
        <p:grpSp>
          <p:nvGrpSpPr>
            <p:cNvPr id="9" name="Group 9"/>
            <p:cNvGrpSpPr/>
            <p:nvPr/>
          </p:nvGrpSpPr>
          <p:grpSpPr>
            <a:xfrm>
              <a:off x="1239899" y="4588076"/>
              <a:ext cx="2802395" cy="1549400"/>
              <a:chOff x="0" y="0"/>
              <a:chExt cx="812800" cy="449384"/>
            </a:xfrm>
          </p:grpSpPr>
          <p:sp>
            <p:nvSpPr>
              <p:cNvPr id="10" name="Freeform 10"/>
              <p:cNvSpPr/>
              <p:nvPr/>
            </p:nvSpPr>
            <p:spPr>
              <a:xfrm>
                <a:off x="0" y="0"/>
                <a:ext cx="812800" cy="449384"/>
              </a:xfrm>
              <a:custGeom>
                <a:avLst/>
                <a:gdLst/>
                <a:ahLst/>
                <a:cxnLst/>
                <a:rect l="l" t="t" r="r" b="b"/>
                <a:pathLst>
                  <a:path w="812800" h="449384">
                    <a:moveTo>
                      <a:pt x="0" y="0"/>
                    </a:moveTo>
                    <a:lnTo>
                      <a:pt x="812800" y="0"/>
                    </a:lnTo>
                    <a:lnTo>
                      <a:pt x="812800" y="449384"/>
                    </a:lnTo>
                    <a:lnTo>
                      <a:pt x="0" y="449384"/>
                    </a:lnTo>
                    <a:close/>
                  </a:path>
                </a:pathLst>
              </a:custGeom>
              <a:solidFill>
                <a:srgbClr val="2C92D5"/>
              </a:solidFill>
            </p:spPr>
            <p:txBody>
              <a:bodyPr/>
              <a:lstStyle/>
              <a:p>
                <a:endParaRPr lang="en-US"/>
              </a:p>
            </p:txBody>
          </p:sp>
          <p:sp>
            <p:nvSpPr>
              <p:cNvPr id="11" name="TextBox 11"/>
              <p:cNvSpPr txBox="1"/>
              <p:nvPr/>
            </p:nvSpPr>
            <p:spPr>
              <a:xfrm>
                <a:off x="0" y="-38100"/>
                <a:ext cx="812800" cy="487484"/>
              </a:xfrm>
              <a:prstGeom prst="rect">
                <a:avLst/>
              </a:prstGeom>
            </p:spPr>
            <p:txBody>
              <a:bodyPr lIns="254000" tIns="254000" rIns="254000" bIns="254000" rtlCol="0" anchor="ctr"/>
              <a:lstStyle/>
              <a:p>
                <a:pPr algn="just">
                  <a:lnSpc>
                    <a:spcPts val="2660"/>
                  </a:lnSpc>
                </a:pPr>
                <a:r>
                  <a:rPr lang="en-US" sz="1900" spc="171">
                    <a:solidFill>
                      <a:srgbClr val="FFFFFF"/>
                    </a:solidFill>
                    <a:latin typeface="Aileron"/>
                  </a:rPr>
                  <a:t>Action Framing</a:t>
                </a:r>
              </a:p>
            </p:txBody>
          </p:sp>
        </p:grpSp>
        <p:grpSp>
          <p:nvGrpSpPr>
            <p:cNvPr id="12" name="Group 12"/>
            <p:cNvGrpSpPr/>
            <p:nvPr/>
          </p:nvGrpSpPr>
          <p:grpSpPr>
            <a:xfrm>
              <a:off x="465428" y="4587111"/>
              <a:ext cx="774471" cy="1320389"/>
              <a:chOff x="0" y="0"/>
              <a:chExt cx="224626" cy="382962"/>
            </a:xfrm>
          </p:grpSpPr>
          <p:sp>
            <p:nvSpPr>
              <p:cNvPr id="13" name="Freeform 13"/>
              <p:cNvSpPr/>
              <p:nvPr/>
            </p:nvSpPr>
            <p:spPr>
              <a:xfrm>
                <a:off x="0" y="0"/>
                <a:ext cx="224626" cy="382962"/>
              </a:xfrm>
              <a:custGeom>
                <a:avLst/>
                <a:gdLst/>
                <a:ahLst/>
                <a:cxnLst/>
                <a:rect l="l" t="t" r="r" b="b"/>
                <a:pathLst>
                  <a:path w="224626" h="382962">
                    <a:moveTo>
                      <a:pt x="0" y="0"/>
                    </a:moveTo>
                    <a:lnTo>
                      <a:pt x="224626" y="0"/>
                    </a:lnTo>
                    <a:lnTo>
                      <a:pt x="224626" y="382962"/>
                    </a:lnTo>
                    <a:lnTo>
                      <a:pt x="0" y="382962"/>
                    </a:lnTo>
                    <a:close/>
                  </a:path>
                </a:pathLst>
              </a:custGeom>
              <a:solidFill>
                <a:srgbClr val="CFE4F5"/>
              </a:solidFill>
            </p:spPr>
            <p:txBody>
              <a:bodyPr/>
              <a:lstStyle/>
              <a:p>
                <a:endParaRPr lang="en-US"/>
              </a:p>
            </p:txBody>
          </p:sp>
          <p:sp>
            <p:nvSpPr>
              <p:cNvPr id="14" name="TextBox 14"/>
              <p:cNvSpPr txBox="1"/>
              <p:nvPr/>
            </p:nvSpPr>
            <p:spPr>
              <a:xfrm>
                <a:off x="0" y="-47625"/>
                <a:ext cx="224626" cy="430587"/>
              </a:xfrm>
              <a:prstGeom prst="rect">
                <a:avLst/>
              </a:prstGeom>
            </p:spPr>
            <p:txBody>
              <a:bodyPr lIns="50800" tIns="50800" rIns="50800" bIns="50800" rtlCol="0" anchor="ctr"/>
              <a:lstStyle/>
              <a:p>
                <a:pPr algn="just">
                  <a:lnSpc>
                    <a:spcPts val="2800"/>
                  </a:lnSpc>
                </a:pPr>
                <a:r>
                  <a:rPr lang="en-US" sz="2000">
                    <a:solidFill>
                      <a:srgbClr val="2C92D5"/>
                    </a:solidFill>
                    <a:latin typeface="Aileron Bold"/>
                  </a:rPr>
                  <a:t>04</a:t>
                </a:r>
              </a:p>
            </p:txBody>
          </p:sp>
        </p:grpSp>
        <p:grpSp>
          <p:nvGrpSpPr>
            <p:cNvPr id="15" name="Group 15"/>
            <p:cNvGrpSpPr/>
            <p:nvPr/>
          </p:nvGrpSpPr>
          <p:grpSpPr>
            <a:xfrm>
              <a:off x="1239899" y="5907500"/>
              <a:ext cx="2802395" cy="1504568"/>
              <a:chOff x="0" y="0"/>
              <a:chExt cx="812800" cy="436381"/>
            </a:xfrm>
          </p:grpSpPr>
          <p:sp>
            <p:nvSpPr>
              <p:cNvPr id="16" name="Freeform 16"/>
              <p:cNvSpPr/>
              <p:nvPr/>
            </p:nvSpPr>
            <p:spPr>
              <a:xfrm>
                <a:off x="0" y="0"/>
                <a:ext cx="812800" cy="436381"/>
              </a:xfrm>
              <a:custGeom>
                <a:avLst/>
                <a:gdLst/>
                <a:ahLst/>
                <a:cxnLst/>
                <a:rect l="l" t="t" r="r" b="b"/>
                <a:pathLst>
                  <a:path w="812800" h="436381">
                    <a:moveTo>
                      <a:pt x="0" y="0"/>
                    </a:moveTo>
                    <a:lnTo>
                      <a:pt x="812800" y="0"/>
                    </a:lnTo>
                    <a:lnTo>
                      <a:pt x="812800" y="436381"/>
                    </a:lnTo>
                    <a:lnTo>
                      <a:pt x="0" y="436381"/>
                    </a:lnTo>
                    <a:close/>
                  </a:path>
                </a:pathLst>
              </a:custGeom>
              <a:solidFill>
                <a:srgbClr val="37C9EF"/>
              </a:solidFill>
            </p:spPr>
            <p:txBody>
              <a:bodyPr/>
              <a:lstStyle/>
              <a:p>
                <a:endParaRPr lang="en-US"/>
              </a:p>
            </p:txBody>
          </p:sp>
          <p:sp>
            <p:nvSpPr>
              <p:cNvPr id="17" name="TextBox 17"/>
              <p:cNvSpPr txBox="1"/>
              <p:nvPr/>
            </p:nvSpPr>
            <p:spPr>
              <a:xfrm>
                <a:off x="0" y="-38100"/>
                <a:ext cx="812800" cy="474481"/>
              </a:xfrm>
              <a:prstGeom prst="rect">
                <a:avLst/>
              </a:prstGeom>
            </p:spPr>
            <p:txBody>
              <a:bodyPr lIns="254000" tIns="254000" rIns="254000" bIns="254000" rtlCol="0" anchor="ctr"/>
              <a:lstStyle/>
              <a:p>
                <a:pPr algn="just">
                  <a:lnSpc>
                    <a:spcPts val="3080"/>
                  </a:lnSpc>
                </a:pPr>
                <a:r>
                  <a:rPr lang="en-US" sz="2200" spc="198">
                    <a:solidFill>
                      <a:srgbClr val="FFFFFF"/>
                    </a:solidFill>
                    <a:latin typeface="Aileron"/>
                  </a:rPr>
                  <a:t>Security</a:t>
                </a:r>
              </a:p>
            </p:txBody>
          </p:sp>
        </p:grpSp>
        <p:grpSp>
          <p:nvGrpSpPr>
            <p:cNvPr id="18" name="Group 18"/>
            <p:cNvGrpSpPr/>
            <p:nvPr/>
          </p:nvGrpSpPr>
          <p:grpSpPr>
            <a:xfrm>
              <a:off x="465428" y="6091294"/>
              <a:ext cx="774471" cy="1320389"/>
              <a:chOff x="0" y="0"/>
              <a:chExt cx="224626" cy="382962"/>
            </a:xfrm>
          </p:grpSpPr>
          <p:sp>
            <p:nvSpPr>
              <p:cNvPr id="19" name="Freeform 19"/>
              <p:cNvSpPr/>
              <p:nvPr/>
            </p:nvSpPr>
            <p:spPr>
              <a:xfrm>
                <a:off x="0" y="0"/>
                <a:ext cx="224626" cy="382962"/>
              </a:xfrm>
              <a:custGeom>
                <a:avLst/>
                <a:gdLst/>
                <a:ahLst/>
                <a:cxnLst/>
                <a:rect l="l" t="t" r="r" b="b"/>
                <a:pathLst>
                  <a:path w="224626" h="382962">
                    <a:moveTo>
                      <a:pt x="0" y="0"/>
                    </a:moveTo>
                    <a:lnTo>
                      <a:pt x="224626" y="0"/>
                    </a:lnTo>
                    <a:lnTo>
                      <a:pt x="224626" y="382962"/>
                    </a:lnTo>
                    <a:lnTo>
                      <a:pt x="0" y="382962"/>
                    </a:lnTo>
                    <a:close/>
                  </a:path>
                </a:pathLst>
              </a:custGeom>
              <a:solidFill>
                <a:srgbClr val="D3F2FB"/>
              </a:solidFill>
            </p:spPr>
            <p:txBody>
              <a:bodyPr/>
              <a:lstStyle/>
              <a:p>
                <a:endParaRPr lang="en-US"/>
              </a:p>
            </p:txBody>
          </p:sp>
          <p:sp>
            <p:nvSpPr>
              <p:cNvPr id="20" name="TextBox 20"/>
              <p:cNvSpPr txBox="1"/>
              <p:nvPr/>
            </p:nvSpPr>
            <p:spPr>
              <a:xfrm>
                <a:off x="0" y="-47625"/>
                <a:ext cx="224626" cy="430587"/>
              </a:xfrm>
              <a:prstGeom prst="rect">
                <a:avLst/>
              </a:prstGeom>
            </p:spPr>
            <p:txBody>
              <a:bodyPr lIns="50800" tIns="50800" rIns="50800" bIns="50800" rtlCol="0" anchor="ctr"/>
              <a:lstStyle/>
              <a:p>
                <a:pPr algn="just">
                  <a:lnSpc>
                    <a:spcPts val="2800"/>
                  </a:lnSpc>
                </a:pPr>
                <a:r>
                  <a:rPr lang="en-US" sz="2000">
                    <a:solidFill>
                      <a:srgbClr val="37C9EF"/>
                    </a:solidFill>
                    <a:latin typeface="Aileron Bold"/>
                  </a:rPr>
                  <a:t>05</a:t>
                </a:r>
              </a:p>
            </p:txBody>
          </p:sp>
        </p:grpSp>
        <p:grpSp>
          <p:nvGrpSpPr>
            <p:cNvPr id="21" name="Group 21"/>
            <p:cNvGrpSpPr/>
            <p:nvPr/>
          </p:nvGrpSpPr>
          <p:grpSpPr>
            <a:xfrm>
              <a:off x="1239899" y="7636205"/>
              <a:ext cx="2802395" cy="1777709"/>
              <a:chOff x="0" y="0"/>
              <a:chExt cx="812800" cy="515602"/>
            </a:xfrm>
          </p:grpSpPr>
          <p:sp>
            <p:nvSpPr>
              <p:cNvPr id="22" name="Freeform 22"/>
              <p:cNvSpPr/>
              <p:nvPr/>
            </p:nvSpPr>
            <p:spPr>
              <a:xfrm>
                <a:off x="0" y="0"/>
                <a:ext cx="812800" cy="515602"/>
              </a:xfrm>
              <a:custGeom>
                <a:avLst/>
                <a:gdLst/>
                <a:ahLst/>
                <a:cxnLst/>
                <a:rect l="l" t="t" r="r" b="b"/>
                <a:pathLst>
                  <a:path w="812800" h="515602">
                    <a:moveTo>
                      <a:pt x="0" y="0"/>
                    </a:moveTo>
                    <a:lnTo>
                      <a:pt x="812800" y="0"/>
                    </a:lnTo>
                    <a:lnTo>
                      <a:pt x="812800" y="515602"/>
                    </a:lnTo>
                    <a:lnTo>
                      <a:pt x="0" y="515602"/>
                    </a:lnTo>
                    <a:close/>
                  </a:path>
                </a:pathLst>
              </a:custGeom>
              <a:solidFill>
                <a:srgbClr val="4AB1B4"/>
              </a:solidFill>
            </p:spPr>
            <p:txBody>
              <a:bodyPr/>
              <a:lstStyle/>
              <a:p>
                <a:endParaRPr lang="en-US"/>
              </a:p>
            </p:txBody>
          </p:sp>
          <p:sp>
            <p:nvSpPr>
              <p:cNvPr id="23" name="TextBox 23"/>
              <p:cNvSpPr txBox="1"/>
              <p:nvPr/>
            </p:nvSpPr>
            <p:spPr>
              <a:xfrm>
                <a:off x="0" y="-38100"/>
                <a:ext cx="812800" cy="553702"/>
              </a:xfrm>
              <a:prstGeom prst="rect">
                <a:avLst/>
              </a:prstGeom>
            </p:spPr>
            <p:txBody>
              <a:bodyPr lIns="254000" tIns="254000" rIns="254000" bIns="254000" rtlCol="0" anchor="ctr"/>
              <a:lstStyle/>
              <a:p>
                <a:pPr>
                  <a:lnSpc>
                    <a:spcPts val="2380"/>
                  </a:lnSpc>
                </a:pPr>
                <a:r>
                  <a:rPr lang="en-US" sz="1700" spc="153">
                    <a:solidFill>
                      <a:srgbClr val="FFFFFF"/>
                    </a:solidFill>
                    <a:latin typeface="Aileron"/>
                  </a:rPr>
                  <a:t>Message Framing &amp; Routing</a:t>
                </a:r>
              </a:p>
            </p:txBody>
          </p:sp>
        </p:grpSp>
        <p:grpSp>
          <p:nvGrpSpPr>
            <p:cNvPr id="24" name="Group 24"/>
            <p:cNvGrpSpPr/>
            <p:nvPr/>
          </p:nvGrpSpPr>
          <p:grpSpPr>
            <a:xfrm>
              <a:off x="465428" y="7635627"/>
              <a:ext cx="774471" cy="1320389"/>
              <a:chOff x="0" y="0"/>
              <a:chExt cx="224626" cy="382962"/>
            </a:xfrm>
          </p:grpSpPr>
          <p:sp>
            <p:nvSpPr>
              <p:cNvPr id="25" name="Freeform 25"/>
              <p:cNvSpPr/>
              <p:nvPr/>
            </p:nvSpPr>
            <p:spPr>
              <a:xfrm>
                <a:off x="0" y="0"/>
                <a:ext cx="224626" cy="382962"/>
              </a:xfrm>
              <a:custGeom>
                <a:avLst/>
                <a:gdLst/>
                <a:ahLst/>
                <a:cxnLst/>
                <a:rect l="l" t="t" r="r" b="b"/>
                <a:pathLst>
                  <a:path w="224626" h="382962">
                    <a:moveTo>
                      <a:pt x="0" y="0"/>
                    </a:moveTo>
                    <a:lnTo>
                      <a:pt x="224626" y="0"/>
                    </a:lnTo>
                    <a:lnTo>
                      <a:pt x="224626" y="382962"/>
                    </a:lnTo>
                    <a:lnTo>
                      <a:pt x="0" y="382962"/>
                    </a:lnTo>
                    <a:close/>
                  </a:path>
                </a:pathLst>
              </a:custGeom>
              <a:solidFill>
                <a:srgbClr val="D2F1F1"/>
              </a:solidFill>
            </p:spPr>
            <p:txBody>
              <a:bodyPr/>
              <a:lstStyle/>
              <a:p>
                <a:endParaRPr lang="en-US"/>
              </a:p>
            </p:txBody>
          </p:sp>
          <p:sp>
            <p:nvSpPr>
              <p:cNvPr id="26" name="TextBox 26"/>
              <p:cNvSpPr txBox="1"/>
              <p:nvPr/>
            </p:nvSpPr>
            <p:spPr>
              <a:xfrm>
                <a:off x="0" y="-38100"/>
                <a:ext cx="224626" cy="421062"/>
              </a:xfrm>
              <a:prstGeom prst="rect">
                <a:avLst/>
              </a:prstGeom>
            </p:spPr>
            <p:txBody>
              <a:bodyPr lIns="50800" tIns="50800" rIns="50800" bIns="50800" rtlCol="0" anchor="ctr"/>
              <a:lstStyle/>
              <a:p>
                <a:pPr algn="just">
                  <a:lnSpc>
                    <a:spcPts val="2660"/>
                  </a:lnSpc>
                </a:pPr>
                <a:r>
                  <a:rPr lang="en-US" sz="1900">
                    <a:solidFill>
                      <a:srgbClr val="4AB1B4"/>
                    </a:solidFill>
                    <a:latin typeface="Aileron Bold"/>
                  </a:rPr>
                  <a:t>06</a:t>
                </a:r>
              </a:p>
            </p:txBody>
          </p:sp>
        </p:grpSp>
        <p:grpSp>
          <p:nvGrpSpPr>
            <p:cNvPr id="27" name="Group 27"/>
            <p:cNvGrpSpPr/>
            <p:nvPr/>
          </p:nvGrpSpPr>
          <p:grpSpPr>
            <a:xfrm>
              <a:off x="1239899" y="9155313"/>
              <a:ext cx="2802395" cy="1689100"/>
              <a:chOff x="0" y="0"/>
              <a:chExt cx="812800" cy="489903"/>
            </a:xfrm>
          </p:grpSpPr>
          <p:sp>
            <p:nvSpPr>
              <p:cNvPr id="28" name="Freeform 28"/>
              <p:cNvSpPr/>
              <p:nvPr/>
            </p:nvSpPr>
            <p:spPr>
              <a:xfrm>
                <a:off x="0" y="0"/>
                <a:ext cx="812800" cy="489903"/>
              </a:xfrm>
              <a:custGeom>
                <a:avLst/>
                <a:gdLst/>
                <a:ahLst/>
                <a:cxnLst/>
                <a:rect l="l" t="t" r="r" b="b"/>
                <a:pathLst>
                  <a:path w="812800" h="489903">
                    <a:moveTo>
                      <a:pt x="0" y="0"/>
                    </a:moveTo>
                    <a:lnTo>
                      <a:pt x="812800" y="0"/>
                    </a:lnTo>
                    <a:lnTo>
                      <a:pt x="812800" y="489903"/>
                    </a:lnTo>
                    <a:lnTo>
                      <a:pt x="0" y="489903"/>
                    </a:lnTo>
                    <a:close/>
                  </a:path>
                </a:pathLst>
              </a:custGeom>
              <a:solidFill>
                <a:srgbClr val="7CD4D2"/>
              </a:solidFill>
            </p:spPr>
            <p:txBody>
              <a:bodyPr/>
              <a:lstStyle/>
              <a:p>
                <a:endParaRPr lang="en-US"/>
              </a:p>
            </p:txBody>
          </p:sp>
          <p:sp>
            <p:nvSpPr>
              <p:cNvPr id="29" name="TextBox 29"/>
              <p:cNvSpPr txBox="1"/>
              <p:nvPr/>
            </p:nvSpPr>
            <p:spPr>
              <a:xfrm>
                <a:off x="0" y="-38100"/>
                <a:ext cx="812800" cy="528003"/>
              </a:xfrm>
              <a:prstGeom prst="rect">
                <a:avLst/>
              </a:prstGeom>
            </p:spPr>
            <p:txBody>
              <a:bodyPr lIns="254000" tIns="254000" rIns="254000" bIns="254000" rtlCol="0" anchor="ctr"/>
              <a:lstStyle/>
              <a:p>
                <a:pPr>
                  <a:lnSpc>
                    <a:spcPts val="2380"/>
                  </a:lnSpc>
                </a:pPr>
                <a:r>
                  <a:rPr lang="en-US" sz="1700" spc="153">
                    <a:solidFill>
                      <a:srgbClr val="FFFFFF"/>
                    </a:solidFill>
                    <a:latin typeface="Aileron"/>
                  </a:rPr>
                  <a:t>IP Framing &amp; Transport Management</a:t>
                </a:r>
              </a:p>
            </p:txBody>
          </p:sp>
        </p:grpSp>
        <p:grpSp>
          <p:nvGrpSpPr>
            <p:cNvPr id="30" name="Group 30"/>
            <p:cNvGrpSpPr/>
            <p:nvPr/>
          </p:nvGrpSpPr>
          <p:grpSpPr>
            <a:xfrm>
              <a:off x="465428" y="9155313"/>
              <a:ext cx="774471" cy="1689100"/>
              <a:chOff x="0" y="0"/>
              <a:chExt cx="224626" cy="489903"/>
            </a:xfrm>
          </p:grpSpPr>
          <p:sp>
            <p:nvSpPr>
              <p:cNvPr id="31" name="Freeform 31"/>
              <p:cNvSpPr/>
              <p:nvPr/>
            </p:nvSpPr>
            <p:spPr>
              <a:xfrm>
                <a:off x="0" y="0"/>
                <a:ext cx="224626" cy="489903"/>
              </a:xfrm>
              <a:custGeom>
                <a:avLst/>
                <a:gdLst/>
                <a:ahLst/>
                <a:cxnLst/>
                <a:rect l="l" t="t" r="r" b="b"/>
                <a:pathLst>
                  <a:path w="224626" h="489903">
                    <a:moveTo>
                      <a:pt x="0" y="0"/>
                    </a:moveTo>
                    <a:lnTo>
                      <a:pt x="224626" y="0"/>
                    </a:lnTo>
                    <a:lnTo>
                      <a:pt x="224626" y="489903"/>
                    </a:lnTo>
                    <a:lnTo>
                      <a:pt x="0" y="489903"/>
                    </a:lnTo>
                    <a:close/>
                  </a:path>
                </a:pathLst>
              </a:custGeom>
              <a:solidFill>
                <a:srgbClr val="E0F4F4"/>
              </a:solidFill>
            </p:spPr>
            <p:txBody>
              <a:bodyPr/>
              <a:lstStyle/>
              <a:p>
                <a:endParaRPr lang="en-US"/>
              </a:p>
            </p:txBody>
          </p:sp>
          <p:sp>
            <p:nvSpPr>
              <p:cNvPr id="32" name="TextBox 32"/>
              <p:cNvSpPr txBox="1"/>
              <p:nvPr/>
            </p:nvSpPr>
            <p:spPr>
              <a:xfrm>
                <a:off x="0" y="-38100"/>
                <a:ext cx="224626" cy="528003"/>
              </a:xfrm>
              <a:prstGeom prst="rect">
                <a:avLst/>
              </a:prstGeom>
            </p:spPr>
            <p:txBody>
              <a:bodyPr lIns="50800" tIns="50800" rIns="50800" bIns="50800" rtlCol="0" anchor="ctr"/>
              <a:lstStyle/>
              <a:p>
                <a:pPr algn="just">
                  <a:lnSpc>
                    <a:spcPts val="2660"/>
                  </a:lnSpc>
                </a:pPr>
                <a:r>
                  <a:rPr lang="en-US" sz="1900">
                    <a:solidFill>
                      <a:srgbClr val="7CD4D2"/>
                    </a:solidFill>
                    <a:latin typeface="Aileron Bold"/>
                  </a:rPr>
                  <a:t>07</a:t>
                </a:r>
              </a:p>
            </p:txBody>
          </p:sp>
        </p:grpSp>
        <p:grpSp>
          <p:nvGrpSpPr>
            <p:cNvPr id="33" name="Group 33"/>
            <p:cNvGrpSpPr/>
            <p:nvPr/>
          </p:nvGrpSpPr>
          <p:grpSpPr>
            <a:xfrm>
              <a:off x="1239899" y="1529710"/>
              <a:ext cx="2802395" cy="1341435"/>
              <a:chOff x="0" y="0"/>
              <a:chExt cx="812800" cy="389067"/>
            </a:xfrm>
          </p:grpSpPr>
          <p:sp>
            <p:nvSpPr>
              <p:cNvPr id="34" name="Freeform 34"/>
              <p:cNvSpPr/>
              <p:nvPr/>
            </p:nvSpPr>
            <p:spPr>
              <a:xfrm>
                <a:off x="0" y="0"/>
                <a:ext cx="812800" cy="389067"/>
              </a:xfrm>
              <a:custGeom>
                <a:avLst/>
                <a:gdLst/>
                <a:ahLst/>
                <a:cxnLst/>
                <a:rect l="l" t="t" r="r" b="b"/>
                <a:pathLst>
                  <a:path w="812800" h="389067">
                    <a:moveTo>
                      <a:pt x="0" y="0"/>
                    </a:moveTo>
                    <a:lnTo>
                      <a:pt x="812800" y="0"/>
                    </a:lnTo>
                    <a:lnTo>
                      <a:pt x="812800" y="389067"/>
                    </a:lnTo>
                    <a:lnTo>
                      <a:pt x="0" y="389067"/>
                    </a:lnTo>
                    <a:close/>
                  </a:path>
                </a:pathLst>
              </a:custGeom>
              <a:solidFill>
                <a:srgbClr val="8D2DF2"/>
              </a:solidFill>
            </p:spPr>
            <p:txBody>
              <a:bodyPr/>
              <a:lstStyle/>
              <a:p>
                <a:endParaRPr lang="en-US"/>
              </a:p>
            </p:txBody>
          </p:sp>
          <p:sp>
            <p:nvSpPr>
              <p:cNvPr id="35" name="TextBox 35"/>
              <p:cNvSpPr txBox="1"/>
              <p:nvPr/>
            </p:nvSpPr>
            <p:spPr>
              <a:xfrm>
                <a:off x="0" y="-38100"/>
                <a:ext cx="812800" cy="427167"/>
              </a:xfrm>
              <a:prstGeom prst="rect">
                <a:avLst/>
              </a:prstGeom>
            </p:spPr>
            <p:txBody>
              <a:bodyPr lIns="254000" tIns="254000" rIns="254000" bIns="254000" rtlCol="0" anchor="ctr"/>
              <a:lstStyle/>
              <a:p>
                <a:pPr>
                  <a:lnSpc>
                    <a:spcPts val="2380"/>
                  </a:lnSpc>
                </a:pPr>
                <a:r>
                  <a:rPr lang="en-US" sz="1700" spc="153">
                    <a:solidFill>
                      <a:srgbClr val="FFFFFF"/>
                    </a:solidFill>
                    <a:latin typeface="Aileron"/>
                  </a:rPr>
                  <a:t>Data Model Structure</a:t>
                </a:r>
              </a:p>
            </p:txBody>
          </p:sp>
        </p:grpSp>
        <p:grpSp>
          <p:nvGrpSpPr>
            <p:cNvPr id="36" name="Group 36"/>
            <p:cNvGrpSpPr/>
            <p:nvPr/>
          </p:nvGrpSpPr>
          <p:grpSpPr>
            <a:xfrm>
              <a:off x="465428" y="1529710"/>
              <a:ext cx="774471" cy="1320389"/>
              <a:chOff x="0" y="0"/>
              <a:chExt cx="224626" cy="382962"/>
            </a:xfrm>
          </p:grpSpPr>
          <p:sp>
            <p:nvSpPr>
              <p:cNvPr id="37" name="Freeform 37"/>
              <p:cNvSpPr/>
              <p:nvPr/>
            </p:nvSpPr>
            <p:spPr>
              <a:xfrm>
                <a:off x="0" y="0"/>
                <a:ext cx="224626" cy="382962"/>
              </a:xfrm>
              <a:custGeom>
                <a:avLst/>
                <a:gdLst/>
                <a:ahLst/>
                <a:cxnLst/>
                <a:rect l="l" t="t" r="r" b="b"/>
                <a:pathLst>
                  <a:path w="224626" h="382962">
                    <a:moveTo>
                      <a:pt x="0" y="0"/>
                    </a:moveTo>
                    <a:lnTo>
                      <a:pt x="224626" y="0"/>
                    </a:lnTo>
                    <a:lnTo>
                      <a:pt x="224626" y="382962"/>
                    </a:lnTo>
                    <a:lnTo>
                      <a:pt x="0" y="382962"/>
                    </a:lnTo>
                    <a:close/>
                  </a:path>
                </a:pathLst>
              </a:custGeom>
              <a:solidFill>
                <a:srgbClr val="C8D4E2"/>
              </a:solidFill>
            </p:spPr>
            <p:txBody>
              <a:bodyPr/>
              <a:lstStyle/>
              <a:p>
                <a:endParaRPr lang="en-US"/>
              </a:p>
            </p:txBody>
          </p:sp>
          <p:sp>
            <p:nvSpPr>
              <p:cNvPr id="38" name="TextBox 38"/>
              <p:cNvSpPr txBox="1"/>
              <p:nvPr/>
            </p:nvSpPr>
            <p:spPr>
              <a:xfrm>
                <a:off x="0" y="-47625"/>
                <a:ext cx="224626" cy="430587"/>
              </a:xfrm>
              <a:prstGeom prst="rect">
                <a:avLst/>
              </a:prstGeom>
            </p:spPr>
            <p:txBody>
              <a:bodyPr lIns="50800" tIns="50800" rIns="50800" bIns="50800" rtlCol="0" anchor="ctr"/>
              <a:lstStyle/>
              <a:p>
                <a:pPr algn="just">
                  <a:lnSpc>
                    <a:spcPts val="2800"/>
                  </a:lnSpc>
                </a:pPr>
                <a:r>
                  <a:rPr lang="en-US" sz="2000">
                    <a:solidFill>
                      <a:srgbClr val="13538A"/>
                    </a:solidFill>
                    <a:latin typeface="Aileron Bold"/>
                  </a:rPr>
                  <a:t>02</a:t>
                </a:r>
              </a:p>
            </p:txBody>
          </p:sp>
        </p:grpSp>
        <p:grpSp>
          <p:nvGrpSpPr>
            <p:cNvPr id="39" name="Group 39"/>
            <p:cNvGrpSpPr/>
            <p:nvPr/>
          </p:nvGrpSpPr>
          <p:grpSpPr>
            <a:xfrm>
              <a:off x="1239899" y="6121"/>
              <a:ext cx="2802395" cy="1294989"/>
              <a:chOff x="0" y="0"/>
              <a:chExt cx="812800" cy="375595"/>
            </a:xfrm>
          </p:grpSpPr>
          <p:sp>
            <p:nvSpPr>
              <p:cNvPr id="40" name="Freeform 40"/>
              <p:cNvSpPr/>
              <p:nvPr/>
            </p:nvSpPr>
            <p:spPr>
              <a:xfrm>
                <a:off x="0" y="0"/>
                <a:ext cx="812800" cy="375595"/>
              </a:xfrm>
              <a:custGeom>
                <a:avLst/>
                <a:gdLst/>
                <a:ahLst/>
                <a:cxnLst/>
                <a:rect l="l" t="t" r="r" b="b"/>
                <a:pathLst>
                  <a:path w="812800" h="375595">
                    <a:moveTo>
                      <a:pt x="0" y="0"/>
                    </a:moveTo>
                    <a:lnTo>
                      <a:pt x="812800" y="0"/>
                    </a:lnTo>
                    <a:lnTo>
                      <a:pt x="812800" y="375595"/>
                    </a:lnTo>
                    <a:lnTo>
                      <a:pt x="0" y="375595"/>
                    </a:lnTo>
                    <a:close/>
                  </a:path>
                </a:pathLst>
              </a:custGeom>
              <a:gradFill rotWithShape="1">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r="100000" b="100000"/>
                </a:path>
                <a:tileRect l="-100000" t="-100000"/>
              </a:gradFill>
            </p:spPr>
            <p:txBody>
              <a:bodyPr/>
              <a:lstStyle/>
              <a:p>
                <a:endParaRPr lang="en-US"/>
              </a:p>
            </p:txBody>
          </p:sp>
          <p:sp>
            <p:nvSpPr>
              <p:cNvPr id="41" name="TextBox 41"/>
              <p:cNvSpPr txBox="1"/>
              <p:nvPr/>
            </p:nvSpPr>
            <p:spPr>
              <a:xfrm>
                <a:off x="0" y="-38100"/>
                <a:ext cx="812800" cy="413695"/>
              </a:xfrm>
              <a:prstGeom prst="rect">
                <a:avLst/>
              </a:prstGeom>
            </p:spPr>
            <p:txBody>
              <a:bodyPr lIns="254000" tIns="254000" rIns="254000" bIns="254000" rtlCol="0" anchor="ctr"/>
              <a:lstStyle/>
              <a:p>
                <a:pPr algn="ctr">
                  <a:lnSpc>
                    <a:spcPts val="2660"/>
                  </a:lnSpc>
                </a:pPr>
                <a:r>
                  <a:rPr lang="en-US" sz="1900" spc="171">
                    <a:solidFill>
                      <a:srgbClr val="FFFFFF"/>
                    </a:solidFill>
                    <a:latin typeface="Aileron Bold"/>
                  </a:rPr>
                  <a:t>Application</a:t>
                </a:r>
              </a:p>
            </p:txBody>
          </p:sp>
        </p:grpSp>
        <p:grpSp>
          <p:nvGrpSpPr>
            <p:cNvPr id="42" name="Group 42"/>
            <p:cNvGrpSpPr/>
            <p:nvPr/>
          </p:nvGrpSpPr>
          <p:grpSpPr>
            <a:xfrm>
              <a:off x="465428" y="6121"/>
              <a:ext cx="774471" cy="1320389"/>
              <a:chOff x="0" y="0"/>
              <a:chExt cx="224626" cy="382962"/>
            </a:xfrm>
          </p:grpSpPr>
          <p:sp>
            <p:nvSpPr>
              <p:cNvPr id="43" name="Freeform 43"/>
              <p:cNvSpPr/>
              <p:nvPr/>
            </p:nvSpPr>
            <p:spPr>
              <a:xfrm>
                <a:off x="0" y="0"/>
                <a:ext cx="224626" cy="382962"/>
              </a:xfrm>
              <a:custGeom>
                <a:avLst/>
                <a:gdLst/>
                <a:ahLst/>
                <a:cxnLst/>
                <a:rect l="l" t="t" r="r" b="b"/>
                <a:pathLst>
                  <a:path w="224626" h="382962">
                    <a:moveTo>
                      <a:pt x="0" y="0"/>
                    </a:moveTo>
                    <a:lnTo>
                      <a:pt x="224626" y="0"/>
                    </a:lnTo>
                    <a:lnTo>
                      <a:pt x="224626" y="382962"/>
                    </a:lnTo>
                    <a:lnTo>
                      <a:pt x="0" y="382962"/>
                    </a:lnTo>
                    <a:close/>
                  </a:path>
                </a:pathLst>
              </a:custGeom>
              <a:solidFill>
                <a:srgbClr val="C8D4E2"/>
              </a:solidFill>
            </p:spPr>
            <p:txBody>
              <a:bodyPr/>
              <a:lstStyle/>
              <a:p>
                <a:endParaRPr lang="en-US"/>
              </a:p>
            </p:txBody>
          </p:sp>
          <p:sp>
            <p:nvSpPr>
              <p:cNvPr id="44" name="TextBox 44"/>
              <p:cNvSpPr txBox="1"/>
              <p:nvPr/>
            </p:nvSpPr>
            <p:spPr>
              <a:xfrm>
                <a:off x="0" y="-47625"/>
                <a:ext cx="224626" cy="430587"/>
              </a:xfrm>
              <a:prstGeom prst="rect">
                <a:avLst/>
              </a:prstGeom>
            </p:spPr>
            <p:txBody>
              <a:bodyPr lIns="50800" tIns="50800" rIns="50800" bIns="50800" rtlCol="0" anchor="ctr"/>
              <a:lstStyle/>
              <a:p>
                <a:pPr algn="just">
                  <a:lnSpc>
                    <a:spcPts val="2800"/>
                  </a:lnSpc>
                </a:pPr>
                <a:r>
                  <a:rPr lang="en-US" sz="2000">
                    <a:solidFill>
                      <a:srgbClr val="13538A"/>
                    </a:solidFill>
                    <a:latin typeface="Aileron Bold"/>
                  </a:rPr>
                  <a:t>01</a:t>
                </a:r>
              </a:p>
            </p:txBody>
          </p:sp>
        </p:grpSp>
        <p:pic>
          <p:nvPicPr>
            <p:cNvPr id="45" name="Picture 45"/>
            <p:cNvPicPr>
              <a:picLocks noChangeAspect="1"/>
            </p:cNvPicPr>
            <p:nvPr/>
          </p:nvPicPr>
          <p:blipFill>
            <a:blip r:embed="rId2"/>
            <a:srcRect/>
            <a:stretch>
              <a:fillRect/>
            </a:stretch>
          </p:blipFill>
          <p:spPr>
            <a:xfrm rot="5400000">
              <a:off x="-65697" y="65697"/>
              <a:ext cx="4379808" cy="4248414"/>
            </a:xfrm>
            <a:prstGeom prst="rect">
              <a:avLst/>
            </a:prstGeom>
          </p:spPr>
        </p:pic>
        <p:pic>
          <p:nvPicPr>
            <p:cNvPr id="46" name="Picture 46"/>
            <p:cNvPicPr>
              <a:picLocks noChangeAspect="1"/>
            </p:cNvPicPr>
            <p:nvPr/>
          </p:nvPicPr>
          <p:blipFill>
            <a:blip r:embed="rId2"/>
            <a:srcRect/>
            <a:stretch>
              <a:fillRect/>
            </a:stretch>
          </p:blipFill>
          <p:spPr>
            <a:xfrm rot="5400000">
              <a:off x="-65697" y="6301182"/>
              <a:ext cx="4379808" cy="4248414"/>
            </a:xfrm>
            <a:prstGeom prst="rect">
              <a:avLst/>
            </a:prstGeom>
          </p:spPr>
        </p:pic>
      </p:grpSp>
      <p:pic>
        <p:nvPicPr>
          <p:cNvPr id="47" name="Picture 47"/>
          <p:cNvPicPr>
            <a:picLocks noChangeAspect="1"/>
          </p:cNvPicPr>
          <p:nvPr/>
        </p:nvPicPr>
        <p:blipFill>
          <a:blip r:embed="rId3">
            <a:alphaModFix amt="19999"/>
          </a:blip>
          <a:srcRect/>
          <a:stretch>
            <a:fillRect/>
          </a:stretch>
        </p:blipFill>
        <p:spPr>
          <a:xfrm>
            <a:off x="9029700" y="1172210"/>
            <a:ext cx="8229600" cy="8229600"/>
          </a:xfrm>
          <a:prstGeom prst="rect">
            <a:avLst/>
          </a:prstGeom>
        </p:spPr>
      </p:pic>
      <p:sp>
        <p:nvSpPr>
          <p:cNvPr id="48" name="TextBox 48"/>
          <p:cNvSpPr txBox="1"/>
          <p:nvPr/>
        </p:nvSpPr>
        <p:spPr>
          <a:xfrm>
            <a:off x="5368048" y="5569993"/>
            <a:ext cx="10291119" cy="1095243"/>
          </a:xfrm>
          <a:prstGeom prst="rect">
            <a:avLst/>
          </a:prstGeom>
        </p:spPr>
        <p:txBody>
          <a:bodyPr lIns="0" tIns="0" rIns="0" bIns="0" rtlCol="0" anchor="t">
            <a:spAutoFit/>
          </a:bodyPr>
          <a:lstStyle/>
          <a:p>
            <a:pPr>
              <a:lnSpc>
                <a:spcPts val="4887"/>
              </a:lnSpc>
            </a:pPr>
            <a:r>
              <a:rPr lang="en-US" sz="2792" spc="83">
                <a:solidFill>
                  <a:srgbClr val="191919"/>
                </a:solidFill>
                <a:latin typeface="Montserrat"/>
              </a:rPr>
              <a:t>Chuyển đổi các tương tác thành một gói dữ liệu.</a:t>
            </a:r>
          </a:p>
          <a:p>
            <a:pPr>
              <a:lnSpc>
                <a:spcPts val="4187"/>
              </a:lnSpc>
            </a:pPr>
            <a:endParaRPr lang="en-US" sz="2792" spc="83">
              <a:solidFill>
                <a:srgbClr val="191919"/>
              </a:solidFill>
              <a:latin typeface="Montserrat"/>
            </a:endParaRPr>
          </a:p>
        </p:txBody>
      </p:sp>
      <p:sp>
        <p:nvSpPr>
          <p:cNvPr id="49" name="TextBox 49"/>
          <p:cNvSpPr txBox="1"/>
          <p:nvPr/>
        </p:nvSpPr>
        <p:spPr>
          <a:xfrm>
            <a:off x="5368048" y="1467530"/>
            <a:ext cx="10794833" cy="1528508"/>
          </a:xfrm>
          <a:prstGeom prst="rect">
            <a:avLst/>
          </a:prstGeom>
        </p:spPr>
        <p:txBody>
          <a:bodyPr lIns="0" tIns="0" rIns="0" bIns="0" rtlCol="0" anchor="t">
            <a:spAutoFit/>
          </a:bodyPr>
          <a:lstStyle/>
          <a:p>
            <a:pPr>
              <a:lnSpc>
                <a:spcPts val="4182"/>
              </a:lnSpc>
            </a:pPr>
            <a:r>
              <a:rPr lang="en-US" sz="2390" spc="71">
                <a:solidFill>
                  <a:srgbClr val="191919"/>
                </a:solidFill>
                <a:latin typeface="Montserrat"/>
              </a:rPr>
              <a:t>Xây  dựng trên mô hình dữ liệu thống nhất để cải thiện tính tương thích và tương tác giữa các thiết bị.</a:t>
            </a:r>
          </a:p>
          <a:p>
            <a:pPr>
              <a:lnSpc>
                <a:spcPts val="4182"/>
              </a:lnSpc>
            </a:pPr>
            <a:endParaRPr lang="en-US" sz="2390" spc="71">
              <a:solidFill>
                <a:srgbClr val="191919"/>
              </a:solidFill>
              <a:latin typeface="Montserrat"/>
            </a:endParaRPr>
          </a:p>
        </p:txBody>
      </p:sp>
      <p:sp>
        <p:nvSpPr>
          <p:cNvPr id="50" name="TextBox 50"/>
          <p:cNvSpPr txBox="1"/>
          <p:nvPr/>
        </p:nvSpPr>
        <p:spPr>
          <a:xfrm>
            <a:off x="5368048" y="2667298"/>
            <a:ext cx="11245868" cy="994913"/>
          </a:xfrm>
          <a:prstGeom prst="rect">
            <a:avLst/>
          </a:prstGeom>
        </p:spPr>
        <p:txBody>
          <a:bodyPr lIns="0" tIns="0" rIns="0" bIns="0" rtlCol="0" anchor="t">
            <a:spAutoFit/>
          </a:bodyPr>
          <a:lstStyle/>
          <a:p>
            <a:pPr>
              <a:lnSpc>
                <a:spcPts val="4187"/>
              </a:lnSpc>
            </a:pPr>
            <a:r>
              <a:rPr lang="en-US" sz="2392" spc="71">
                <a:solidFill>
                  <a:srgbClr val="191919"/>
                </a:solidFill>
                <a:latin typeface="Montserrat"/>
              </a:rPr>
              <a:t>Bao gồm định nghĩa của các yếu tố dữ liệu, không gian tên cho các điểm cuối, cụm và thuộc tính trong ứng dụng.</a:t>
            </a:r>
          </a:p>
        </p:txBody>
      </p:sp>
      <p:sp>
        <p:nvSpPr>
          <p:cNvPr id="51" name="TextBox 51"/>
          <p:cNvSpPr txBox="1"/>
          <p:nvPr/>
        </p:nvSpPr>
        <p:spPr>
          <a:xfrm>
            <a:off x="5368048" y="3793304"/>
            <a:ext cx="11245868" cy="1518788"/>
          </a:xfrm>
          <a:prstGeom prst="rect">
            <a:avLst/>
          </a:prstGeom>
        </p:spPr>
        <p:txBody>
          <a:bodyPr lIns="0" tIns="0" rIns="0" bIns="0" rtlCol="0" anchor="t">
            <a:spAutoFit/>
          </a:bodyPr>
          <a:lstStyle/>
          <a:p>
            <a:pPr>
              <a:lnSpc>
                <a:spcPts val="4187"/>
              </a:lnSpc>
            </a:pPr>
            <a:r>
              <a:rPr lang="en-US" sz="2392" spc="71">
                <a:solidFill>
                  <a:srgbClr val="191919"/>
                </a:solidFill>
                <a:latin typeface="Montserrat"/>
              </a:rPr>
              <a:t>Xử lý các tương tác giữa các nút trong mạng. Quản lý cách dữ liệu được truyền giữa các nút. Thừa kế từ tiêu chuẩn dotdot của Zigbee.</a:t>
            </a:r>
          </a:p>
          <a:p>
            <a:pPr>
              <a:lnSpc>
                <a:spcPts val="4187"/>
              </a:lnSpc>
            </a:pPr>
            <a:endParaRPr lang="en-US" sz="2392" spc="71">
              <a:solidFill>
                <a:srgbClr val="191919"/>
              </a:solidFill>
              <a:latin typeface="Montserrat"/>
            </a:endParaRPr>
          </a:p>
        </p:txBody>
      </p:sp>
      <p:sp>
        <p:nvSpPr>
          <p:cNvPr id="52" name="TextBox 52"/>
          <p:cNvSpPr txBox="1"/>
          <p:nvPr/>
        </p:nvSpPr>
        <p:spPr>
          <a:xfrm>
            <a:off x="5368048" y="7223784"/>
            <a:ext cx="11245868" cy="1518788"/>
          </a:xfrm>
          <a:prstGeom prst="rect">
            <a:avLst/>
          </a:prstGeom>
        </p:spPr>
        <p:txBody>
          <a:bodyPr lIns="0" tIns="0" rIns="0" bIns="0" rtlCol="0" anchor="t">
            <a:spAutoFit/>
          </a:bodyPr>
          <a:lstStyle/>
          <a:p>
            <a:pPr>
              <a:lnSpc>
                <a:spcPts val="4187"/>
              </a:lnSpc>
            </a:pPr>
            <a:r>
              <a:rPr lang="en-US" sz="2392" spc="71">
                <a:solidFill>
                  <a:srgbClr val="000000"/>
                </a:solidFill>
                <a:latin typeface="Montserrat"/>
              </a:rPr>
              <a:t>Cập nhật gói dữ liệu với thông tin định tuyến như fabric và Node ID. Đảm bảo việc định tuyến hiệu quả của các thông điệp trong mạng.</a:t>
            </a:r>
          </a:p>
          <a:p>
            <a:pPr>
              <a:lnSpc>
                <a:spcPts val="4187"/>
              </a:lnSpc>
            </a:pPr>
            <a:endParaRPr lang="en-US" sz="2392" spc="71">
              <a:solidFill>
                <a:srgbClr val="000000"/>
              </a:solidFill>
              <a:latin typeface="Montserrat"/>
            </a:endParaRPr>
          </a:p>
        </p:txBody>
      </p:sp>
      <p:sp>
        <p:nvSpPr>
          <p:cNvPr id="53" name="TextBox 53"/>
          <p:cNvSpPr txBox="1"/>
          <p:nvPr/>
        </p:nvSpPr>
        <p:spPr>
          <a:xfrm>
            <a:off x="5368048" y="8313552"/>
            <a:ext cx="12127692" cy="2042663"/>
          </a:xfrm>
          <a:prstGeom prst="rect">
            <a:avLst/>
          </a:prstGeom>
        </p:spPr>
        <p:txBody>
          <a:bodyPr lIns="0" tIns="0" rIns="0" bIns="0" rtlCol="0" anchor="t">
            <a:spAutoFit/>
          </a:bodyPr>
          <a:lstStyle/>
          <a:p>
            <a:pPr>
              <a:lnSpc>
                <a:spcPts val="4187"/>
              </a:lnSpc>
            </a:pPr>
            <a:r>
              <a:rPr lang="en-US" sz="2392" spc="71">
                <a:solidFill>
                  <a:srgbClr val="000000"/>
                </a:solidFill>
                <a:latin typeface="Montserrat"/>
              </a:rPr>
              <a:t>Đảm bảo việc vận chuyển dữ liệu thông qua mạng IP. Bao gồm việc sử dụng TCP hoặc Matter's Message Reliability Protocol để quản lý IP của dữ liệu.2.1.2 Cấu trúc liên kết mạng</a:t>
            </a:r>
          </a:p>
          <a:p>
            <a:pPr>
              <a:lnSpc>
                <a:spcPts val="4187"/>
              </a:lnSpc>
            </a:pPr>
            <a:endParaRPr lang="en-US" sz="2392" spc="71">
              <a:solidFill>
                <a:srgbClr val="000000"/>
              </a:solidFill>
              <a:latin typeface="Montserrat"/>
            </a:endParaRPr>
          </a:p>
        </p:txBody>
      </p:sp>
      <p:sp>
        <p:nvSpPr>
          <p:cNvPr id="54" name="TextBox 54"/>
          <p:cNvSpPr txBox="1"/>
          <p:nvPr/>
        </p:nvSpPr>
        <p:spPr>
          <a:xfrm>
            <a:off x="1755436" y="481330"/>
            <a:ext cx="4700588" cy="563880"/>
          </a:xfrm>
          <a:prstGeom prst="rect">
            <a:avLst/>
          </a:prstGeom>
        </p:spPr>
        <p:txBody>
          <a:bodyPr lIns="0" tIns="0" rIns="0" bIns="0" rtlCol="0" anchor="t">
            <a:spAutoFit/>
          </a:bodyPr>
          <a:lstStyle/>
          <a:p>
            <a:pPr algn="ctr">
              <a:lnSpc>
                <a:spcPts val="4619"/>
              </a:lnSpc>
              <a:spcBef>
                <a:spcPct val="0"/>
              </a:spcBef>
            </a:pPr>
            <a:r>
              <a:rPr lang="en-US" sz="3299">
                <a:solidFill>
                  <a:srgbClr val="47C5FB"/>
                </a:solidFill>
                <a:latin typeface="Montserrat Bold"/>
              </a:rPr>
              <a:t>2.1 Kiến trúc phân lớp</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19999"/>
          </a:blip>
          <a:srcRect/>
          <a:stretch>
            <a:fillRect/>
          </a:stretch>
        </p:blipFill>
        <p:spPr>
          <a:xfrm>
            <a:off x="1387845" y="276327"/>
            <a:ext cx="8229600" cy="8229600"/>
          </a:xfrm>
          <a:prstGeom prst="rect">
            <a:avLst/>
          </a:prstGeom>
        </p:spPr>
      </p:pic>
      <p:sp>
        <p:nvSpPr>
          <p:cNvPr id="3" name="Freeform 3"/>
          <p:cNvSpPr/>
          <p:nvPr/>
        </p:nvSpPr>
        <p:spPr>
          <a:xfrm>
            <a:off x="1028700" y="4896109"/>
            <a:ext cx="8115300" cy="4505700"/>
          </a:xfrm>
          <a:custGeom>
            <a:avLst/>
            <a:gdLst/>
            <a:ahLst/>
            <a:cxnLst/>
            <a:rect l="l" t="t" r="r" b="b"/>
            <a:pathLst>
              <a:path w="8115300" h="4505700">
                <a:moveTo>
                  <a:pt x="0" y="0"/>
                </a:moveTo>
                <a:lnTo>
                  <a:pt x="8115300" y="0"/>
                </a:lnTo>
                <a:lnTo>
                  <a:pt x="8115300" y="4505701"/>
                </a:lnTo>
                <a:lnTo>
                  <a:pt x="0" y="4505701"/>
                </a:lnTo>
                <a:lnTo>
                  <a:pt x="0" y="0"/>
                </a:lnTo>
                <a:close/>
              </a:path>
            </a:pathLst>
          </a:custGeom>
          <a:blipFill>
            <a:blip r:embed="rId3"/>
            <a:stretch>
              <a:fillRect t="-1115" r="-6635" b="-1115"/>
            </a:stretch>
          </a:blipFill>
        </p:spPr>
        <p:txBody>
          <a:bodyPr/>
          <a:lstStyle/>
          <a:p>
            <a:endParaRPr lang="en-US"/>
          </a:p>
        </p:txBody>
      </p:sp>
      <p:pic>
        <p:nvPicPr>
          <p:cNvPr id="4" name="Picture 4"/>
          <p:cNvPicPr>
            <a:picLocks noChangeAspect="1"/>
          </p:cNvPicPr>
          <p:nvPr/>
        </p:nvPicPr>
        <p:blipFill>
          <a:blip r:embed="rId4">
            <a:alphaModFix amt="29000"/>
          </a:blip>
          <a:srcRect/>
          <a:stretch>
            <a:fillRect/>
          </a:stretch>
        </p:blipFill>
        <p:spPr>
          <a:xfrm>
            <a:off x="3303900" y="1648759"/>
            <a:ext cx="3033757" cy="2912407"/>
          </a:xfrm>
          <a:prstGeom prst="rect">
            <a:avLst/>
          </a:prstGeom>
        </p:spPr>
      </p:pic>
      <p:sp>
        <p:nvSpPr>
          <p:cNvPr id="5" name="TextBox 5"/>
          <p:cNvSpPr txBox="1"/>
          <p:nvPr/>
        </p:nvSpPr>
        <p:spPr>
          <a:xfrm>
            <a:off x="1587698" y="667385"/>
            <a:ext cx="6997303" cy="646431"/>
          </a:xfrm>
          <a:prstGeom prst="rect">
            <a:avLst/>
          </a:prstGeom>
        </p:spPr>
        <p:txBody>
          <a:bodyPr lIns="0" tIns="0" rIns="0" bIns="0" rtlCol="0" anchor="t">
            <a:spAutoFit/>
          </a:bodyPr>
          <a:lstStyle/>
          <a:p>
            <a:pPr algn="ctr">
              <a:lnSpc>
                <a:spcPts val="5319"/>
              </a:lnSpc>
              <a:spcBef>
                <a:spcPct val="0"/>
              </a:spcBef>
            </a:pPr>
            <a:r>
              <a:rPr lang="en-US" sz="3799">
                <a:solidFill>
                  <a:srgbClr val="47C5FB"/>
                </a:solidFill>
                <a:latin typeface="Montserrat Bold"/>
              </a:rPr>
              <a:t>2.2 Kiến trúc mạng MATTER</a:t>
            </a:r>
          </a:p>
        </p:txBody>
      </p:sp>
      <p:sp>
        <p:nvSpPr>
          <p:cNvPr id="6" name="TextBox 6"/>
          <p:cNvSpPr txBox="1"/>
          <p:nvPr/>
        </p:nvSpPr>
        <p:spPr>
          <a:xfrm>
            <a:off x="9880962" y="1098970"/>
            <a:ext cx="7894363" cy="8302840"/>
          </a:xfrm>
          <a:prstGeom prst="rect">
            <a:avLst/>
          </a:prstGeom>
        </p:spPr>
        <p:txBody>
          <a:bodyPr lIns="0" tIns="0" rIns="0" bIns="0" rtlCol="0" anchor="t">
            <a:spAutoFit/>
          </a:bodyPr>
          <a:lstStyle/>
          <a:p>
            <a:pPr algn="just">
              <a:lnSpc>
                <a:spcPts val="3662"/>
              </a:lnSpc>
            </a:pPr>
            <a:endParaRPr/>
          </a:p>
          <a:p>
            <a:pPr algn="just">
              <a:lnSpc>
                <a:spcPts val="3662"/>
              </a:lnSpc>
            </a:pPr>
            <a:r>
              <a:rPr lang="en-US" sz="2615">
                <a:solidFill>
                  <a:srgbClr val="000000"/>
                </a:solidFill>
                <a:latin typeface="Montserrat Bold"/>
              </a:rPr>
              <a:t>Matter </a:t>
            </a:r>
            <a:r>
              <a:rPr lang="en-US" sz="2615">
                <a:solidFill>
                  <a:srgbClr val="000000"/>
                </a:solidFill>
                <a:latin typeface="Montserrat"/>
              </a:rPr>
              <a:t>phát triển dựa trên hai công nghệ kết nối nổi bật đó là : Thread và Wi-Fi. </a:t>
            </a:r>
          </a:p>
          <a:p>
            <a:pPr algn="just">
              <a:lnSpc>
                <a:spcPts val="3662"/>
              </a:lnSpc>
            </a:pPr>
            <a:r>
              <a:rPr lang="en-US" sz="2615">
                <a:solidFill>
                  <a:srgbClr val="000000"/>
                </a:solidFill>
                <a:latin typeface="Montserrat Bold"/>
              </a:rPr>
              <a:t>Matter</a:t>
            </a:r>
            <a:r>
              <a:rPr lang="en-US" sz="2615">
                <a:solidFill>
                  <a:srgbClr val="000000"/>
                </a:solidFill>
                <a:latin typeface="Montserrat"/>
              </a:rPr>
              <a:t> cũng dựa trên IPv6 sử dụng các giao thức lớp vận chuyển như TCP/UDP để hỗ trợ việc đánh địa chỉ mạng và truyền các gói dữ liệu một cách đáng tin cậy. </a:t>
            </a:r>
          </a:p>
          <a:p>
            <a:pPr algn="just">
              <a:lnSpc>
                <a:spcPts val="3662"/>
              </a:lnSpc>
            </a:pPr>
            <a:r>
              <a:rPr lang="en-US" sz="2615">
                <a:solidFill>
                  <a:srgbClr val="000000"/>
                </a:solidFill>
                <a:latin typeface="Montserrat Bold"/>
              </a:rPr>
              <a:t>Matter </a:t>
            </a:r>
            <a:r>
              <a:rPr lang="en-US" sz="2615">
                <a:solidFill>
                  <a:srgbClr val="000000"/>
                </a:solidFill>
                <a:latin typeface="Montserrat"/>
              </a:rPr>
              <a:t>hỗ trợ kết nối từ các công nghệ hiện có khác, chẳng hạn như Zigbee, Bluetooth® Mesh và Z-Wave. Điều này cho phép công nghệ IoT hiện có được tích hợp vào một môi trường có thể tương tác</a:t>
            </a:r>
          </a:p>
          <a:p>
            <a:pPr algn="just">
              <a:lnSpc>
                <a:spcPts val="3662"/>
              </a:lnSpc>
            </a:pPr>
            <a:r>
              <a:rPr lang="en-US" sz="2615">
                <a:solidFill>
                  <a:srgbClr val="000000"/>
                </a:solidFill>
                <a:latin typeface="Montserrat Bold"/>
              </a:rPr>
              <a:t>Thread</a:t>
            </a:r>
            <a:r>
              <a:rPr lang="en-US" sz="2615">
                <a:solidFill>
                  <a:srgbClr val="000000"/>
                </a:solidFill>
                <a:latin typeface="Montserrat"/>
              </a:rPr>
              <a:t> là giao thức mạng lưới không dây công suất thấp tạo điều kiện liên lạc đáng tin cậy giữa các nút. Nó cho phép phạm vi phủ sóng mở rộng và kết nối đáng tin cậy để cải thiện hiệu suất tổng thể của hệ sinh thái IoT.</a:t>
            </a:r>
          </a:p>
          <a:p>
            <a:pPr algn="just">
              <a:lnSpc>
                <a:spcPts val="3662"/>
              </a:lnSpc>
              <a:spcBef>
                <a:spcPct val="0"/>
              </a:spcBef>
            </a:pPr>
            <a:endParaRPr lang="en-US" sz="2615">
              <a:solidFill>
                <a:srgbClr val="000000"/>
              </a:solidFill>
              <a:latin typeface="Montserrat"/>
            </a:endParaRPr>
          </a:p>
        </p:txBody>
      </p:sp>
      <p:sp>
        <p:nvSpPr>
          <p:cNvPr id="7" name="Freeform 7"/>
          <p:cNvSpPr/>
          <p:nvPr/>
        </p:nvSpPr>
        <p:spPr>
          <a:xfrm>
            <a:off x="4004658" y="2316938"/>
            <a:ext cx="1632240" cy="1576050"/>
          </a:xfrm>
          <a:custGeom>
            <a:avLst/>
            <a:gdLst/>
            <a:ahLst/>
            <a:cxnLst/>
            <a:rect l="l" t="t" r="r" b="b"/>
            <a:pathLst>
              <a:path w="1632240" h="1576050">
                <a:moveTo>
                  <a:pt x="0" y="0"/>
                </a:moveTo>
                <a:lnTo>
                  <a:pt x="1632241" y="0"/>
                </a:lnTo>
                <a:lnTo>
                  <a:pt x="1632241" y="1576049"/>
                </a:lnTo>
                <a:lnTo>
                  <a:pt x="0" y="1576049"/>
                </a:lnTo>
                <a:lnTo>
                  <a:pt x="0" y="0"/>
                </a:lnTo>
                <a:close/>
              </a:path>
            </a:pathLst>
          </a:custGeom>
          <a:blipFill>
            <a:blip r:embed="rId5"/>
            <a:stretch>
              <a:fillRect r="-2293"/>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1935</Words>
  <Application>Microsoft Office PowerPoint</Application>
  <PresentationFormat>Custom</PresentationFormat>
  <Paragraphs>159</Paragraphs>
  <Slides>36</Slides>
  <Notes>0</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36</vt:i4>
      </vt:variant>
    </vt:vector>
  </HeadingPairs>
  <TitlesOfParts>
    <vt:vector size="48" baseType="lpstr">
      <vt:lpstr>Aileron Bold</vt:lpstr>
      <vt:lpstr>Aileron</vt:lpstr>
      <vt:lpstr>Montserrat Semi-Bold</vt:lpstr>
      <vt:lpstr>Montaser Arabic Bold</vt:lpstr>
      <vt:lpstr>Open Sans Extra Bold</vt:lpstr>
      <vt:lpstr>Montaser Arabic Semi-Bold</vt:lpstr>
      <vt:lpstr>Paytone One</vt:lpstr>
      <vt:lpstr>Montserrat Bold</vt:lpstr>
      <vt:lpstr>Montserrat</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Matter Protocol</dc:title>
  <cp:lastModifiedBy>HOANG THANH LONG D20VT01</cp:lastModifiedBy>
  <cp:revision>2</cp:revision>
  <dcterms:created xsi:type="dcterms:W3CDTF">2006-08-16T00:00:00Z</dcterms:created>
  <dcterms:modified xsi:type="dcterms:W3CDTF">2024-04-07T13:11:47Z</dcterms:modified>
  <dc:identifier>DAGBEs0c-RI</dc:identifier>
</cp:coreProperties>
</file>